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60" r:id="rId4"/>
    <p:sldId id="272" r:id="rId5"/>
    <p:sldId id="273" r:id="rId6"/>
    <p:sldId id="264" r:id="rId7"/>
    <p:sldId id="283" r:id="rId8"/>
    <p:sldId id="280" r:id="rId9"/>
    <p:sldId id="275" r:id="rId10"/>
    <p:sldId id="281" r:id="rId11"/>
    <p:sldId id="274" r:id="rId12"/>
    <p:sldId id="282" r:id="rId13"/>
    <p:sldId id="265" r:id="rId14"/>
    <p:sldId id="276" r:id="rId15"/>
    <p:sldId id="269" r:id="rId16"/>
    <p:sldId id="277" r:id="rId17"/>
    <p:sldId id="270" r:id="rId18"/>
    <p:sldId id="278" r:id="rId19"/>
    <p:sldId id="266" r:id="rId20"/>
    <p:sldId id="279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32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B64D2-C2CA-4E9D-A031-FD43F96678F2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</dgm:pt>
    <dgm:pt modelId="{C965565E-3C72-4E68-AC30-47E36370164D}">
      <dgm:prSet phldrT="[Text]"/>
      <dgm:spPr/>
      <dgm:t>
        <a:bodyPr/>
        <a:lstStyle/>
        <a:p>
          <a:r>
            <a:rPr lang="en-AU" dirty="0" smtClean="0"/>
            <a:t>Define problem in human behavioural terms</a:t>
          </a:r>
          <a:endParaRPr lang="en-AU" dirty="0"/>
        </a:p>
      </dgm:t>
    </dgm:pt>
    <dgm:pt modelId="{B298092D-9545-440B-ACD4-42789789D613}" type="parTrans" cxnId="{A6DC232E-6C84-459E-93E5-5E698921E9C7}">
      <dgm:prSet/>
      <dgm:spPr/>
      <dgm:t>
        <a:bodyPr/>
        <a:lstStyle/>
        <a:p>
          <a:endParaRPr lang="en-AU"/>
        </a:p>
      </dgm:t>
    </dgm:pt>
    <dgm:pt modelId="{C9FD5510-D06F-4A82-BDD1-8CB3A57B1CF8}" type="sibTrans" cxnId="{A6DC232E-6C84-459E-93E5-5E698921E9C7}">
      <dgm:prSet/>
      <dgm:spPr/>
      <dgm:t>
        <a:bodyPr/>
        <a:lstStyle/>
        <a:p>
          <a:endParaRPr lang="en-AU"/>
        </a:p>
      </dgm:t>
    </dgm:pt>
    <dgm:pt modelId="{9FFF1D18-CD12-40BE-9AD4-994AA5530747}">
      <dgm:prSet phldrT="[Text]"/>
      <dgm:spPr/>
      <dgm:t>
        <a:bodyPr/>
        <a:lstStyle/>
        <a:p>
          <a:r>
            <a:rPr lang="en-AU" dirty="0" smtClean="0"/>
            <a:t>Identify factors that influence behaviour</a:t>
          </a:r>
          <a:endParaRPr lang="en-AU" dirty="0"/>
        </a:p>
      </dgm:t>
    </dgm:pt>
    <dgm:pt modelId="{C05BDBCD-2849-404D-8D1C-BFD2E5023223}" type="parTrans" cxnId="{2B515D22-44DF-4398-BCDE-689E2A75682D}">
      <dgm:prSet/>
      <dgm:spPr/>
      <dgm:t>
        <a:bodyPr/>
        <a:lstStyle/>
        <a:p>
          <a:endParaRPr lang="en-AU"/>
        </a:p>
      </dgm:t>
    </dgm:pt>
    <dgm:pt modelId="{8F7787A1-545F-4FD8-87B7-E90EE826E2BF}" type="sibTrans" cxnId="{2B515D22-44DF-4398-BCDE-689E2A75682D}">
      <dgm:prSet/>
      <dgm:spPr/>
      <dgm:t>
        <a:bodyPr/>
        <a:lstStyle/>
        <a:p>
          <a:endParaRPr lang="en-AU"/>
        </a:p>
      </dgm:t>
    </dgm:pt>
    <dgm:pt modelId="{111FCD84-3447-4259-9C85-91765A0431B6}">
      <dgm:prSet phldrT="[Text]"/>
      <dgm:spPr/>
      <dgm:t>
        <a:bodyPr/>
        <a:lstStyle/>
        <a:p>
          <a:r>
            <a:rPr lang="en-AU" dirty="0" smtClean="0"/>
            <a:t>Select appropriate intervention strategies</a:t>
          </a:r>
          <a:endParaRPr lang="en-AU" dirty="0"/>
        </a:p>
      </dgm:t>
    </dgm:pt>
    <dgm:pt modelId="{D352B512-CE1C-452A-A170-A24AA19B3165}" type="parTrans" cxnId="{B3C67844-1B78-4E99-83AE-0AF619582E47}">
      <dgm:prSet/>
      <dgm:spPr/>
      <dgm:t>
        <a:bodyPr/>
        <a:lstStyle/>
        <a:p>
          <a:endParaRPr lang="en-AU"/>
        </a:p>
      </dgm:t>
    </dgm:pt>
    <dgm:pt modelId="{ED15876E-86AE-47CB-A2E9-1E24EF3646E7}" type="sibTrans" cxnId="{B3C67844-1B78-4E99-83AE-0AF619582E47}">
      <dgm:prSet/>
      <dgm:spPr/>
      <dgm:t>
        <a:bodyPr/>
        <a:lstStyle/>
        <a:p>
          <a:endParaRPr lang="en-AU"/>
        </a:p>
      </dgm:t>
    </dgm:pt>
    <dgm:pt modelId="{24F6D95D-234C-4FF5-A15A-A895E2CA18F9}">
      <dgm:prSet phldrT="[Text]"/>
      <dgm:spPr/>
      <dgm:t>
        <a:bodyPr/>
        <a:lstStyle/>
        <a:p>
          <a:r>
            <a:rPr lang="en-AU" dirty="0" smtClean="0"/>
            <a:t>Implement and evaluate</a:t>
          </a:r>
          <a:endParaRPr lang="en-AU" dirty="0"/>
        </a:p>
      </dgm:t>
    </dgm:pt>
    <dgm:pt modelId="{14FC6D8E-6614-4EAC-A460-137873A05714}" type="parTrans" cxnId="{FF6DBCFB-300D-4235-BE2E-5C1F88A233AA}">
      <dgm:prSet/>
      <dgm:spPr/>
      <dgm:t>
        <a:bodyPr/>
        <a:lstStyle/>
        <a:p>
          <a:endParaRPr lang="en-AU"/>
        </a:p>
      </dgm:t>
    </dgm:pt>
    <dgm:pt modelId="{F2B412FA-B8FD-4CAC-9099-4C79F29F23EC}" type="sibTrans" cxnId="{FF6DBCFB-300D-4235-BE2E-5C1F88A233AA}">
      <dgm:prSet/>
      <dgm:spPr/>
      <dgm:t>
        <a:bodyPr/>
        <a:lstStyle/>
        <a:p>
          <a:endParaRPr lang="en-AU"/>
        </a:p>
      </dgm:t>
    </dgm:pt>
    <dgm:pt modelId="{5243B9B3-717C-499F-A0FE-BA39DA9D8E10}" type="pres">
      <dgm:prSet presAssocID="{148B64D2-C2CA-4E9D-A031-FD43F96678F2}" presName="Name0" presStyleCnt="0">
        <dgm:presLayoutVars>
          <dgm:dir/>
          <dgm:resizeHandles val="exact"/>
        </dgm:presLayoutVars>
      </dgm:prSet>
      <dgm:spPr/>
    </dgm:pt>
    <dgm:pt modelId="{F2D86734-BDBC-4C3B-9572-3FFCC9D5BD4F}" type="pres">
      <dgm:prSet presAssocID="{C965565E-3C72-4E68-AC30-47E3637016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AB38D76-B042-4CED-A4BB-479758C314F8}" type="pres">
      <dgm:prSet presAssocID="{C9FD5510-D06F-4A82-BDD1-8CB3A57B1CF8}" presName="sibTrans" presStyleLbl="sibTrans2D1" presStyleIdx="0" presStyleCnt="4"/>
      <dgm:spPr/>
      <dgm:t>
        <a:bodyPr/>
        <a:lstStyle/>
        <a:p>
          <a:endParaRPr lang="en-AU"/>
        </a:p>
      </dgm:t>
    </dgm:pt>
    <dgm:pt modelId="{FAE62EBC-0155-4A5B-A84C-EDDAC508A3B5}" type="pres">
      <dgm:prSet presAssocID="{C9FD5510-D06F-4A82-BDD1-8CB3A57B1CF8}" presName="connectorText" presStyleLbl="sibTrans2D1" presStyleIdx="0" presStyleCnt="4"/>
      <dgm:spPr/>
      <dgm:t>
        <a:bodyPr/>
        <a:lstStyle/>
        <a:p>
          <a:endParaRPr lang="en-AU"/>
        </a:p>
      </dgm:t>
    </dgm:pt>
    <dgm:pt modelId="{D1D75455-0A67-47A0-8F4B-B78A41F48449}" type="pres">
      <dgm:prSet presAssocID="{9FFF1D18-CD12-40BE-9AD4-994AA55307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22244B7-4AB4-4DF8-84E3-DED1C4B76B6E}" type="pres">
      <dgm:prSet presAssocID="{8F7787A1-545F-4FD8-87B7-E90EE826E2BF}" presName="sibTrans" presStyleLbl="sibTrans2D1" presStyleIdx="1" presStyleCnt="4"/>
      <dgm:spPr/>
      <dgm:t>
        <a:bodyPr/>
        <a:lstStyle/>
        <a:p>
          <a:endParaRPr lang="en-AU"/>
        </a:p>
      </dgm:t>
    </dgm:pt>
    <dgm:pt modelId="{B428D0C0-07B2-439C-9001-DA176708B09E}" type="pres">
      <dgm:prSet presAssocID="{8F7787A1-545F-4FD8-87B7-E90EE826E2BF}" presName="connectorText" presStyleLbl="sibTrans2D1" presStyleIdx="1" presStyleCnt="4"/>
      <dgm:spPr/>
      <dgm:t>
        <a:bodyPr/>
        <a:lstStyle/>
        <a:p>
          <a:endParaRPr lang="en-AU"/>
        </a:p>
      </dgm:t>
    </dgm:pt>
    <dgm:pt modelId="{A4D4D0AC-B797-42A7-B5BA-45C7CC69F740}" type="pres">
      <dgm:prSet presAssocID="{111FCD84-3447-4259-9C85-91765A0431B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50BCFE-CACF-44A6-9266-576F44448DDC}" type="pres">
      <dgm:prSet presAssocID="{ED15876E-86AE-47CB-A2E9-1E24EF3646E7}" presName="sibTrans" presStyleLbl="sibTrans2D1" presStyleIdx="2" presStyleCnt="4"/>
      <dgm:spPr/>
      <dgm:t>
        <a:bodyPr/>
        <a:lstStyle/>
        <a:p>
          <a:endParaRPr lang="en-AU"/>
        </a:p>
      </dgm:t>
    </dgm:pt>
    <dgm:pt modelId="{B6A18448-39B9-432D-9DAD-700DB47CB774}" type="pres">
      <dgm:prSet presAssocID="{ED15876E-86AE-47CB-A2E9-1E24EF3646E7}" presName="connectorText" presStyleLbl="sibTrans2D1" presStyleIdx="2" presStyleCnt="4"/>
      <dgm:spPr/>
      <dgm:t>
        <a:bodyPr/>
        <a:lstStyle/>
        <a:p>
          <a:endParaRPr lang="en-AU"/>
        </a:p>
      </dgm:t>
    </dgm:pt>
    <dgm:pt modelId="{3F182507-0B8E-459E-94B4-8F7523C8C6F9}" type="pres">
      <dgm:prSet presAssocID="{24F6D95D-234C-4FF5-A15A-A895E2CA18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C7AFD9-3883-42C9-95ED-EC01A6D2DBA6}" type="pres">
      <dgm:prSet presAssocID="{F2B412FA-B8FD-4CAC-9099-4C79F29F23EC}" presName="sibTrans" presStyleLbl="sibTrans2D1" presStyleIdx="3" presStyleCnt="4"/>
      <dgm:spPr/>
      <dgm:t>
        <a:bodyPr/>
        <a:lstStyle/>
        <a:p>
          <a:endParaRPr lang="en-AU"/>
        </a:p>
      </dgm:t>
    </dgm:pt>
    <dgm:pt modelId="{16CBE364-AC53-40A8-ACDE-E2CE5E75FFB9}" type="pres">
      <dgm:prSet presAssocID="{F2B412FA-B8FD-4CAC-9099-4C79F29F23EC}" presName="connectorText" presStyleLbl="sibTrans2D1" presStyleIdx="3" presStyleCnt="4"/>
      <dgm:spPr/>
      <dgm:t>
        <a:bodyPr/>
        <a:lstStyle/>
        <a:p>
          <a:endParaRPr lang="en-AU"/>
        </a:p>
      </dgm:t>
    </dgm:pt>
  </dgm:ptLst>
  <dgm:cxnLst>
    <dgm:cxn modelId="{2B515D22-44DF-4398-BCDE-689E2A75682D}" srcId="{148B64D2-C2CA-4E9D-A031-FD43F96678F2}" destId="{9FFF1D18-CD12-40BE-9AD4-994AA5530747}" srcOrd="1" destOrd="0" parTransId="{C05BDBCD-2849-404D-8D1C-BFD2E5023223}" sibTransId="{8F7787A1-545F-4FD8-87B7-E90EE826E2BF}"/>
    <dgm:cxn modelId="{A6DC232E-6C84-459E-93E5-5E698921E9C7}" srcId="{148B64D2-C2CA-4E9D-A031-FD43F96678F2}" destId="{C965565E-3C72-4E68-AC30-47E36370164D}" srcOrd="0" destOrd="0" parTransId="{B298092D-9545-440B-ACD4-42789789D613}" sibTransId="{C9FD5510-D06F-4A82-BDD1-8CB3A57B1CF8}"/>
    <dgm:cxn modelId="{B6B69931-E737-4287-959B-2061A4E7E916}" type="presOf" srcId="{C9FD5510-D06F-4A82-BDD1-8CB3A57B1CF8}" destId="{9AB38D76-B042-4CED-A4BB-479758C314F8}" srcOrd="0" destOrd="0" presId="urn:microsoft.com/office/officeart/2005/8/layout/cycle7"/>
    <dgm:cxn modelId="{D8E0EDEC-2D4F-4839-93CC-B295B9DFF03D}" type="presOf" srcId="{148B64D2-C2CA-4E9D-A031-FD43F96678F2}" destId="{5243B9B3-717C-499F-A0FE-BA39DA9D8E10}" srcOrd="0" destOrd="0" presId="urn:microsoft.com/office/officeart/2005/8/layout/cycle7"/>
    <dgm:cxn modelId="{B3C67844-1B78-4E99-83AE-0AF619582E47}" srcId="{148B64D2-C2CA-4E9D-A031-FD43F96678F2}" destId="{111FCD84-3447-4259-9C85-91765A0431B6}" srcOrd="2" destOrd="0" parTransId="{D352B512-CE1C-452A-A170-A24AA19B3165}" sibTransId="{ED15876E-86AE-47CB-A2E9-1E24EF3646E7}"/>
    <dgm:cxn modelId="{F799524B-E413-45BB-9751-F31ADDA898F6}" type="presOf" srcId="{F2B412FA-B8FD-4CAC-9099-4C79F29F23EC}" destId="{16CBE364-AC53-40A8-ACDE-E2CE5E75FFB9}" srcOrd="1" destOrd="0" presId="urn:microsoft.com/office/officeart/2005/8/layout/cycle7"/>
    <dgm:cxn modelId="{69958F6E-32B1-4821-8BF3-6613E4D46787}" type="presOf" srcId="{24F6D95D-234C-4FF5-A15A-A895E2CA18F9}" destId="{3F182507-0B8E-459E-94B4-8F7523C8C6F9}" srcOrd="0" destOrd="0" presId="urn:microsoft.com/office/officeart/2005/8/layout/cycle7"/>
    <dgm:cxn modelId="{8194DA70-8B33-4E12-BCC5-1D46BF6A6E8C}" type="presOf" srcId="{9FFF1D18-CD12-40BE-9AD4-994AA5530747}" destId="{D1D75455-0A67-47A0-8F4B-B78A41F48449}" srcOrd="0" destOrd="0" presId="urn:microsoft.com/office/officeart/2005/8/layout/cycle7"/>
    <dgm:cxn modelId="{59E8BCAE-E96B-45D1-BBF0-BBF098040B87}" type="presOf" srcId="{C9FD5510-D06F-4A82-BDD1-8CB3A57B1CF8}" destId="{FAE62EBC-0155-4A5B-A84C-EDDAC508A3B5}" srcOrd="1" destOrd="0" presId="urn:microsoft.com/office/officeart/2005/8/layout/cycle7"/>
    <dgm:cxn modelId="{93193757-ADCB-4804-A9AB-A3C1B5D728F5}" type="presOf" srcId="{111FCD84-3447-4259-9C85-91765A0431B6}" destId="{A4D4D0AC-B797-42A7-B5BA-45C7CC69F740}" srcOrd="0" destOrd="0" presId="urn:microsoft.com/office/officeart/2005/8/layout/cycle7"/>
    <dgm:cxn modelId="{E4D47773-C2C4-49B5-BF6D-0B3C49821F68}" type="presOf" srcId="{8F7787A1-545F-4FD8-87B7-E90EE826E2BF}" destId="{022244B7-4AB4-4DF8-84E3-DED1C4B76B6E}" srcOrd="0" destOrd="0" presId="urn:microsoft.com/office/officeart/2005/8/layout/cycle7"/>
    <dgm:cxn modelId="{AD9A566A-11FB-4CFE-9B35-98B31FB1C576}" type="presOf" srcId="{C965565E-3C72-4E68-AC30-47E36370164D}" destId="{F2D86734-BDBC-4C3B-9572-3FFCC9D5BD4F}" srcOrd="0" destOrd="0" presId="urn:microsoft.com/office/officeart/2005/8/layout/cycle7"/>
    <dgm:cxn modelId="{41E00EC3-6974-4031-985D-BDD87FE4464D}" type="presOf" srcId="{F2B412FA-B8FD-4CAC-9099-4C79F29F23EC}" destId="{EDC7AFD9-3883-42C9-95ED-EC01A6D2DBA6}" srcOrd="0" destOrd="0" presId="urn:microsoft.com/office/officeart/2005/8/layout/cycle7"/>
    <dgm:cxn modelId="{8DFB2918-EF04-4258-8271-40EE2C341DBA}" type="presOf" srcId="{ED15876E-86AE-47CB-A2E9-1E24EF3646E7}" destId="{BA50BCFE-CACF-44A6-9266-576F44448DDC}" srcOrd="0" destOrd="0" presId="urn:microsoft.com/office/officeart/2005/8/layout/cycle7"/>
    <dgm:cxn modelId="{FF6DBCFB-300D-4235-BE2E-5C1F88A233AA}" srcId="{148B64D2-C2CA-4E9D-A031-FD43F96678F2}" destId="{24F6D95D-234C-4FF5-A15A-A895E2CA18F9}" srcOrd="3" destOrd="0" parTransId="{14FC6D8E-6614-4EAC-A460-137873A05714}" sibTransId="{F2B412FA-B8FD-4CAC-9099-4C79F29F23EC}"/>
    <dgm:cxn modelId="{F7BF6D03-2A4B-47CA-BB44-B6DF3A9B68FD}" type="presOf" srcId="{8F7787A1-545F-4FD8-87B7-E90EE826E2BF}" destId="{B428D0C0-07B2-439C-9001-DA176708B09E}" srcOrd="1" destOrd="0" presId="urn:microsoft.com/office/officeart/2005/8/layout/cycle7"/>
    <dgm:cxn modelId="{87CFD16C-EE6F-4242-BB20-13977B502C8A}" type="presOf" srcId="{ED15876E-86AE-47CB-A2E9-1E24EF3646E7}" destId="{B6A18448-39B9-432D-9DAD-700DB47CB774}" srcOrd="1" destOrd="0" presId="urn:microsoft.com/office/officeart/2005/8/layout/cycle7"/>
    <dgm:cxn modelId="{AF928BC3-FD3E-4B11-BE65-4DF509C6C5E6}" type="presParOf" srcId="{5243B9B3-717C-499F-A0FE-BA39DA9D8E10}" destId="{F2D86734-BDBC-4C3B-9572-3FFCC9D5BD4F}" srcOrd="0" destOrd="0" presId="urn:microsoft.com/office/officeart/2005/8/layout/cycle7"/>
    <dgm:cxn modelId="{28318099-8B6C-4DD4-B71C-DF736FA51A89}" type="presParOf" srcId="{5243B9B3-717C-499F-A0FE-BA39DA9D8E10}" destId="{9AB38D76-B042-4CED-A4BB-479758C314F8}" srcOrd="1" destOrd="0" presId="urn:microsoft.com/office/officeart/2005/8/layout/cycle7"/>
    <dgm:cxn modelId="{998A4890-F451-406C-BD7F-C6ADF696ECAD}" type="presParOf" srcId="{9AB38D76-B042-4CED-A4BB-479758C314F8}" destId="{FAE62EBC-0155-4A5B-A84C-EDDAC508A3B5}" srcOrd="0" destOrd="0" presId="urn:microsoft.com/office/officeart/2005/8/layout/cycle7"/>
    <dgm:cxn modelId="{85F65618-C32A-4AAA-858B-7CD8F64B2D59}" type="presParOf" srcId="{5243B9B3-717C-499F-A0FE-BA39DA9D8E10}" destId="{D1D75455-0A67-47A0-8F4B-B78A41F48449}" srcOrd="2" destOrd="0" presId="urn:microsoft.com/office/officeart/2005/8/layout/cycle7"/>
    <dgm:cxn modelId="{FEC18C84-17D2-4C16-80D6-38861C296BE3}" type="presParOf" srcId="{5243B9B3-717C-499F-A0FE-BA39DA9D8E10}" destId="{022244B7-4AB4-4DF8-84E3-DED1C4B76B6E}" srcOrd="3" destOrd="0" presId="urn:microsoft.com/office/officeart/2005/8/layout/cycle7"/>
    <dgm:cxn modelId="{2D5AE978-6730-4DAF-924B-13C78715C125}" type="presParOf" srcId="{022244B7-4AB4-4DF8-84E3-DED1C4B76B6E}" destId="{B428D0C0-07B2-439C-9001-DA176708B09E}" srcOrd="0" destOrd="0" presId="urn:microsoft.com/office/officeart/2005/8/layout/cycle7"/>
    <dgm:cxn modelId="{7DCBED2E-91C2-467E-A6BF-E8E186ABBEB4}" type="presParOf" srcId="{5243B9B3-717C-499F-A0FE-BA39DA9D8E10}" destId="{A4D4D0AC-B797-42A7-B5BA-45C7CC69F740}" srcOrd="4" destOrd="0" presId="urn:microsoft.com/office/officeart/2005/8/layout/cycle7"/>
    <dgm:cxn modelId="{C379C198-AD35-4EF0-B52D-DBBDED10DF70}" type="presParOf" srcId="{5243B9B3-717C-499F-A0FE-BA39DA9D8E10}" destId="{BA50BCFE-CACF-44A6-9266-576F44448DDC}" srcOrd="5" destOrd="0" presId="urn:microsoft.com/office/officeart/2005/8/layout/cycle7"/>
    <dgm:cxn modelId="{1C70C853-808F-4DDF-9E05-307D73158C84}" type="presParOf" srcId="{BA50BCFE-CACF-44A6-9266-576F44448DDC}" destId="{B6A18448-39B9-432D-9DAD-700DB47CB774}" srcOrd="0" destOrd="0" presId="urn:microsoft.com/office/officeart/2005/8/layout/cycle7"/>
    <dgm:cxn modelId="{C8EB4CB1-DC13-41F7-B99E-DBEE7980EFC5}" type="presParOf" srcId="{5243B9B3-717C-499F-A0FE-BA39DA9D8E10}" destId="{3F182507-0B8E-459E-94B4-8F7523C8C6F9}" srcOrd="6" destOrd="0" presId="urn:microsoft.com/office/officeart/2005/8/layout/cycle7"/>
    <dgm:cxn modelId="{58788CA9-9D41-45EE-BAD9-BCE5AE3650FF}" type="presParOf" srcId="{5243B9B3-717C-499F-A0FE-BA39DA9D8E10}" destId="{EDC7AFD9-3883-42C9-95ED-EC01A6D2DBA6}" srcOrd="7" destOrd="0" presId="urn:microsoft.com/office/officeart/2005/8/layout/cycle7"/>
    <dgm:cxn modelId="{287C2CA9-04D1-48F5-9EEE-8F5DFFF05B32}" type="presParOf" srcId="{EDC7AFD9-3883-42C9-95ED-EC01A6D2DBA6}" destId="{16CBE364-AC53-40A8-ACDE-E2CE5E75FFB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F43D1-FDD0-42B1-8553-739E35B3259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D768828-3B96-4CC0-8EF9-38C13F18C277}">
      <dgm:prSet phldrT="[Text]"/>
      <dgm:spPr/>
      <dgm:t>
        <a:bodyPr/>
        <a:lstStyle/>
        <a:p>
          <a:r>
            <a:rPr lang="en-AU" dirty="0" smtClean="0"/>
            <a:t>External</a:t>
          </a:r>
          <a:endParaRPr lang="en-AU" dirty="0"/>
        </a:p>
      </dgm:t>
    </dgm:pt>
    <dgm:pt modelId="{61F294E5-5C3A-4977-B33E-B626020817E8}" type="parTrans" cxnId="{C52FE084-37DC-4817-8D00-46DF91CDCCD6}">
      <dgm:prSet/>
      <dgm:spPr/>
      <dgm:t>
        <a:bodyPr/>
        <a:lstStyle/>
        <a:p>
          <a:endParaRPr lang="en-AU"/>
        </a:p>
      </dgm:t>
    </dgm:pt>
    <dgm:pt modelId="{650F5C9C-CB2E-49AF-A6D3-C9CADB9E97CF}" type="sibTrans" cxnId="{C52FE084-37DC-4817-8D00-46DF91CDCCD6}">
      <dgm:prSet/>
      <dgm:spPr/>
      <dgm:t>
        <a:bodyPr/>
        <a:lstStyle/>
        <a:p>
          <a:endParaRPr lang="en-AU"/>
        </a:p>
      </dgm:t>
    </dgm:pt>
    <dgm:pt modelId="{FB113164-A35F-41CD-8357-7C1AE4CF7F4E}">
      <dgm:prSet phldrT="[Text]"/>
      <dgm:spPr/>
      <dgm:t>
        <a:bodyPr/>
        <a:lstStyle/>
        <a:p>
          <a:r>
            <a:rPr lang="en-AU" dirty="0" smtClean="0"/>
            <a:t>Introjected</a:t>
          </a:r>
          <a:endParaRPr lang="en-AU" dirty="0"/>
        </a:p>
      </dgm:t>
    </dgm:pt>
    <dgm:pt modelId="{4DEA43CA-4345-41D0-BE59-61AA203C9F71}" type="parTrans" cxnId="{1C15819A-8011-4FBF-AB1C-FBFCAB50286C}">
      <dgm:prSet/>
      <dgm:spPr/>
      <dgm:t>
        <a:bodyPr/>
        <a:lstStyle/>
        <a:p>
          <a:endParaRPr lang="en-AU"/>
        </a:p>
      </dgm:t>
    </dgm:pt>
    <dgm:pt modelId="{8F5B9196-07A4-4E3B-9AF4-D45676DAFA2A}" type="sibTrans" cxnId="{1C15819A-8011-4FBF-AB1C-FBFCAB50286C}">
      <dgm:prSet/>
      <dgm:spPr/>
      <dgm:t>
        <a:bodyPr/>
        <a:lstStyle/>
        <a:p>
          <a:endParaRPr lang="en-AU"/>
        </a:p>
      </dgm:t>
    </dgm:pt>
    <dgm:pt modelId="{7AA6B2C5-BE1F-4AFD-BE15-B3A0A6BFA6A0}">
      <dgm:prSet phldrT="[Text]"/>
      <dgm:spPr/>
      <dgm:t>
        <a:bodyPr/>
        <a:lstStyle/>
        <a:p>
          <a:r>
            <a:rPr lang="en-AU" dirty="0" smtClean="0"/>
            <a:t>Identified</a:t>
          </a:r>
          <a:endParaRPr lang="en-AU" dirty="0"/>
        </a:p>
      </dgm:t>
    </dgm:pt>
    <dgm:pt modelId="{4253E406-407B-47A9-A2D0-D8549E6EF286}" type="parTrans" cxnId="{BEA663A9-3832-4EE3-82E7-F865B901EC42}">
      <dgm:prSet/>
      <dgm:spPr/>
      <dgm:t>
        <a:bodyPr/>
        <a:lstStyle/>
        <a:p>
          <a:endParaRPr lang="en-AU"/>
        </a:p>
      </dgm:t>
    </dgm:pt>
    <dgm:pt modelId="{71C456FA-F8B3-4605-8050-AE07BFAE7F72}" type="sibTrans" cxnId="{BEA663A9-3832-4EE3-82E7-F865B901EC42}">
      <dgm:prSet/>
      <dgm:spPr/>
      <dgm:t>
        <a:bodyPr/>
        <a:lstStyle/>
        <a:p>
          <a:endParaRPr lang="en-AU"/>
        </a:p>
      </dgm:t>
    </dgm:pt>
    <dgm:pt modelId="{AC8217E7-497D-4237-98E1-279FE6BED7D9}">
      <dgm:prSet phldrT="[Text]"/>
      <dgm:spPr/>
      <dgm:t>
        <a:bodyPr/>
        <a:lstStyle/>
        <a:p>
          <a:r>
            <a:rPr lang="en-AU" dirty="0" smtClean="0"/>
            <a:t>Integrated</a:t>
          </a:r>
          <a:endParaRPr lang="en-AU" dirty="0"/>
        </a:p>
      </dgm:t>
    </dgm:pt>
    <dgm:pt modelId="{BEC998FD-4786-4B03-9C6D-3D75940B9349}" type="parTrans" cxnId="{14EA8B52-E6DE-4A39-B40B-34A85C96EF2A}">
      <dgm:prSet/>
      <dgm:spPr/>
      <dgm:t>
        <a:bodyPr/>
        <a:lstStyle/>
        <a:p>
          <a:endParaRPr lang="en-AU"/>
        </a:p>
      </dgm:t>
    </dgm:pt>
    <dgm:pt modelId="{5F6049BE-133C-42F4-A424-284D675AC816}" type="sibTrans" cxnId="{14EA8B52-E6DE-4A39-B40B-34A85C96EF2A}">
      <dgm:prSet/>
      <dgm:spPr/>
      <dgm:t>
        <a:bodyPr/>
        <a:lstStyle/>
        <a:p>
          <a:endParaRPr lang="en-AU"/>
        </a:p>
      </dgm:t>
    </dgm:pt>
    <dgm:pt modelId="{D16D8459-8F6F-4535-8E00-D539286A1F6C}">
      <dgm:prSet phldrT="[Text]"/>
      <dgm:spPr/>
      <dgm:t>
        <a:bodyPr/>
        <a:lstStyle/>
        <a:p>
          <a:r>
            <a:rPr lang="en-AU" dirty="0" smtClean="0"/>
            <a:t>Intrinsic</a:t>
          </a:r>
          <a:endParaRPr lang="en-AU" dirty="0"/>
        </a:p>
      </dgm:t>
    </dgm:pt>
    <dgm:pt modelId="{DBBB087B-885A-42D0-979B-B1C589424549}" type="parTrans" cxnId="{049DB989-63DE-4A0A-8327-650643C8085F}">
      <dgm:prSet/>
      <dgm:spPr/>
      <dgm:t>
        <a:bodyPr/>
        <a:lstStyle/>
        <a:p>
          <a:endParaRPr lang="en-AU"/>
        </a:p>
      </dgm:t>
    </dgm:pt>
    <dgm:pt modelId="{6AF90BA0-CBD7-4876-86BC-BB1D40589949}" type="sibTrans" cxnId="{049DB989-63DE-4A0A-8327-650643C8085F}">
      <dgm:prSet/>
      <dgm:spPr/>
      <dgm:t>
        <a:bodyPr/>
        <a:lstStyle/>
        <a:p>
          <a:endParaRPr lang="en-AU"/>
        </a:p>
      </dgm:t>
    </dgm:pt>
    <dgm:pt modelId="{823D86D8-1458-44CB-90D3-CCEDDE0E8933}" type="pres">
      <dgm:prSet presAssocID="{2AEF43D1-FDD0-42B1-8553-739E35B325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567FBD6-6726-488D-A0DE-F1001FE12F5A}" type="pres">
      <dgm:prSet presAssocID="{9D768828-3B96-4CC0-8EF9-38C13F18C277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CD7B06E-F18C-4269-9350-5D13426546B8}" type="pres">
      <dgm:prSet presAssocID="{650F5C9C-CB2E-49AF-A6D3-C9CADB9E97CF}" presName="parSpace" presStyleCnt="0"/>
      <dgm:spPr/>
    </dgm:pt>
    <dgm:pt modelId="{8EE9675C-D95C-47F6-A362-9694DE9C27F7}" type="pres">
      <dgm:prSet presAssocID="{FB113164-A35F-41CD-8357-7C1AE4CF7F4E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B6F662-67DE-43E2-84E9-36D33B2AE4D8}" type="pres">
      <dgm:prSet presAssocID="{8F5B9196-07A4-4E3B-9AF4-D45676DAFA2A}" presName="parSpace" presStyleCnt="0"/>
      <dgm:spPr/>
    </dgm:pt>
    <dgm:pt modelId="{1A151FF3-E7A4-4403-87FE-3580A5D21E2D}" type="pres">
      <dgm:prSet presAssocID="{7AA6B2C5-BE1F-4AFD-BE15-B3A0A6BFA6A0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189AFCA-044E-4059-BB8B-5F879F32FB51}" type="pres">
      <dgm:prSet presAssocID="{71C456FA-F8B3-4605-8050-AE07BFAE7F72}" presName="parSpace" presStyleCnt="0"/>
      <dgm:spPr/>
    </dgm:pt>
    <dgm:pt modelId="{7854B0CD-47D1-403C-97B6-252CC03AD42B}" type="pres">
      <dgm:prSet presAssocID="{AC8217E7-497D-4237-98E1-279FE6BED7D9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F95253-406B-4194-95A6-04AC3DD9CE2E}" type="pres">
      <dgm:prSet presAssocID="{5F6049BE-133C-42F4-A424-284D675AC816}" presName="parSpace" presStyleCnt="0"/>
      <dgm:spPr/>
    </dgm:pt>
    <dgm:pt modelId="{7506B7E8-8204-4194-96B6-6CEB6A492838}" type="pres">
      <dgm:prSet presAssocID="{D16D8459-8F6F-4535-8E00-D539286A1F6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D353DDD-FFA1-4FC3-8C58-29ED1ACBF820}" type="presOf" srcId="{AC8217E7-497D-4237-98E1-279FE6BED7D9}" destId="{7854B0CD-47D1-403C-97B6-252CC03AD42B}" srcOrd="0" destOrd="0" presId="urn:microsoft.com/office/officeart/2005/8/layout/hChevron3"/>
    <dgm:cxn modelId="{C4C1DC26-C2C3-4A69-80FB-887DB013AA16}" type="presOf" srcId="{FB113164-A35F-41CD-8357-7C1AE4CF7F4E}" destId="{8EE9675C-D95C-47F6-A362-9694DE9C27F7}" srcOrd="0" destOrd="0" presId="urn:microsoft.com/office/officeart/2005/8/layout/hChevron3"/>
    <dgm:cxn modelId="{7CC8EBC6-9CB1-43FA-8BD1-5591E2E7BAA9}" type="presOf" srcId="{9D768828-3B96-4CC0-8EF9-38C13F18C277}" destId="{3567FBD6-6726-488D-A0DE-F1001FE12F5A}" srcOrd="0" destOrd="0" presId="urn:microsoft.com/office/officeart/2005/8/layout/hChevron3"/>
    <dgm:cxn modelId="{73AB59D1-3F2F-44EB-8999-1E709F1743E3}" type="presOf" srcId="{2AEF43D1-FDD0-42B1-8553-739E35B32593}" destId="{823D86D8-1458-44CB-90D3-CCEDDE0E8933}" srcOrd="0" destOrd="0" presId="urn:microsoft.com/office/officeart/2005/8/layout/hChevron3"/>
    <dgm:cxn modelId="{1C15819A-8011-4FBF-AB1C-FBFCAB50286C}" srcId="{2AEF43D1-FDD0-42B1-8553-739E35B32593}" destId="{FB113164-A35F-41CD-8357-7C1AE4CF7F4E}" srcOrd="1" destOrd="0" parTransId="{4DEA43CA-4345-41D0-BE59-61AA203C9F71}" sibTransId="{8F5B9196-07A4-4E3B-9AF4-D45676DAFA2A}"/>
    <dgm:cxn modelId="{C52FE084-37DC-4817-8D00-46DF91CDCCD6}" srcId="{2AEF43D1-FDD0-42B1-8553-739E35B32593}" destId="{9D768828-3B96-4CC0-8EF9-38C13F18C277}" srcOrd="0" destOrd="0" parTransId="{61F294E5-5C3A-4977-B33E-B626020817E8}" sibTransId="{650F5C9C-CB2E-49AF-A6D3-C9CADB9E97CF}"/>
    <dgm:cxn modelId="{0BA3EC62-EC9D-4459-894A-B83CA56B366B}" type="presOf" srcId="{D16D8459-8F6F-4535-8E00-D539286A1F6C}" destId="{7506B7E8-8204-4194-96B6-6CEB6A492838}" srcOrd="0" destOrd="0" presId="urn:microsoft.com/office/officeart/2005/8/layout/hChevron3"/>
    <dgm:cxn modelId="{BEA663A9-3832-4EE3-82E7-F865B901EC42}" srcId="{2AEF43D1-FDD0-42B1-8553-739E35B32593}" destId="{7AA6B2C5-BE1F-4AFD-BE15-B3A0A6BFA6A0}" srcOrd="2" destOrd="0" parTransId="{4253E406-407B-47A9-A2D0-D8549E6EF286}" sibTransId="{71C456FA-F8B3-4605-8050-AE07BFAE7F72}"/>
    <dgm:cxn modelId="{049DB989-63DE-4A0A-8327-650643C8085F}" srcId="{2AEF43D1-FDD0-42B1-8553-739E35B32593}" destId="{D16D8459-8F6F-4535-8E00-D539286A1F6C}" srcOrd="4" destOrd="0" parTransId="{DBBB087B-885A-42D0-979B-B1C589424549}" sibTransId="{6AF90BA0-CBD7-4876-86BC-BB1D40589949}"/>
    <dgm:cxn modelId="{14EA8B52-E6DE-4A39-B40B-34A85C96EF2A}" srcId="{2AEF43D1-FDD0-42B1-8553-739E35B32593}" destId="{AC8217E7-497D-4237-98E1-279FE6BED7D9}" srcOrd="3" destOrd="0" parTransId="{BEC998FD-4786-4B03-9C6D-3D75940B9349}" sibTransId="{5F6049BE-133C-42F4-A424-284D675AC816}"/>
    <dgm:cxn modelId="{E836D7D9-3680-478B-B933-2D2EA856856B}" type="presOf" srcId="{7AA6B2C5-BE1F-4AFD-BE15-B3A0A6BFA6A0}" destId="{1A151FF3-E7A4-4403-87FE-3580A5D21E2D}" srcOrd="0" destOrd="0" presId="urn:microsoft.com/office/officeart/2005/8/layout/hChevron3"/>
    <dgm:cxn modelId="{445F7A89-CDC2-463B-AE94-F898AA23145F}" type="presParOf" srcId="{823D86D8-1458-44CB-90D3-CCEDDE0E8933}" destId="{3567FBD6-6726-488D-A0DE-F1001FE12F5A}" srcOrd="0" destOrd="0" presId="urn:microsoft.com/office/officeart/2005/8/layout/hChevron3"/>
    <dgm:cxn modelId="{8DD66427-5DA0-4E26-BB0D-2A0FA371A85B}" type="presParOf" srcId="{823D86D8-1458-44CB-90D3-CCEDDE0E8933}" destId="{8CD7B06E-F18C-4269-9350-5D13426546B8}" srcOrd="1" destOrd="0" presId="urn:microsoft.com/office/officeart/2005/8/layout/hChevron3"/>
    <dgm:cxn modelId="{A562A02E-AFBE-4A59-B5C3-8729DB64E1CE}" type="presParOf" srcId="{823D86D8-1458-44CB-90D3-CCEDDE0E8933}" destId="{8EE9675C-D95C-47F6-A362-9694DE9C27F7}" srcOrd="2" destOrd="0" presId="urn:microsoft.com/office/officeart/2005/8/layout/hChevron3"/>
    <dgm:cxn modelId="{164C71A6-27AB-400E-9E99-43940A01E580}" type="presParOf" srcId="{823D86D8-1458-44CB-90D3-CCEDDE0E8933}" destId="{B9B6F662-67DE-43E2-84E9-36D33B2AE4D8}" srcOrd="3" destOrd="0" presId="urn:microsoft.com/office/officeart/2005/8/layout/hChevron3"/>
    <dgm:cxn modelId="{3311726A-E87A-4EFC-9420-EC89763CA303}" type="presParOf" srcId="{823D86D8-1458-44CB-90D3-CCEDDE0E8933}" destId="{1A151FF3-E7A4-4403-87FE-3580A5D21E2D}" srcOrd="4" destOrd="0" presId="urn:microsoft.com/office/officeart/2005/8/layout/hChevron3"/>
    <dgm:cxn modelId="{5E11446E-ABA9-49C9-8DDF-EC77128033F5}" type="presParOf" srcId="{823D86D8-1458-44CB-90D3-CCEDDE0E8933}" destId="{0189AFCA-044E-4059-BB8B-5F879F32FB51}" srcOrd="5" destOrd="0" presId="urn:microsoft.com/office/officeart/2005/8/layout/hChevron3"/>
    <dgm:cxn modelId="{5975CE8A-48E1-4810-B42B-FFD04ED35758}" type="presParOf" srcId="{823D86D8-1458-44CB-90D3-CCEDDE0E8933}" destId="{7854B0CD-47D1-403C-97B6-252CC03AD42B}" srcOrd="6" destOrd="0" presId="urn:microsoft.com/office/officeart/2005/8/layout/hChevron3"/>
    <dgm:cxn modelId="{3E864D39-DC92-477B-B1B9-6B32CBDD586D}" type="presParOf" srcId="{823D86D8-1458-44CB-90D3-CCEDDE0E8933}" destId="{A6F95253-406B-4194-95A6-04AC3DD9CE2E}" srcOrd="7" destOrd="0" presId="urn:microsoft.com/office/officeart/2005/8/layout/hChevron3"/>
    <dgm:cxn modelId="{78285BCE-D793-478D-A575-4E89B46F80F5}" type="presParOf" srcId="{823D86D8-1458-44CB-90D3-CCEDDE0E8933}" destId="{7506B7E8-8204-4194-96B6-6CEB6A49283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86734-BDBC-4C3B-9572-3FFCC9D5BD4F}">
      <dsp:nvSpPr>
        <dsp:cNvPr id="0" name=""/>
        <dsp:cNvSpPr/>
      </dsp:nvSpPr>
      <dsp:spPr>
        <a:xfrm>
          <a:off x="2727424" y="122"/>
          <a:ext cx="2012751" cy="1006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Define problem in human behavioural terms</a:t>
          </a:r>
          <a:endParaRPr lang="en-AU" sz="1900" kern="1200" dirty="0"/>
        </a:p>
      </dsp:txBody>
      <dsp:txXfrm>
        <a:off x="2756900" y="29598"/>
        <a:ext cx="1953799" cy="947423"/>
      </dsp:txXfrm>
    </dsp:sp>
    <dsp:sp modelId="{9AB38D76-B042-4CED-A4BB-479758C314F8}">
      <dsp:nvSpPr>
        <dsp:cNvPr id="0" name=""/>
        <dsp:cNvSpPr/>
      </dsp:nvSpPr>
      <dsp:spPr>
        <a:xfrm rot="2700000">
          <a:off x="4176089" y="1293945"/>
          <a:ext cx="1048923" cy="3522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500" kern="1200"/>
        </a:p>
      </dsp:txBody>
      <dsp:txXfrm>
        <a:off x="4281758" y="1364391"/>
        <a:ext cx="837585" cy="211339"/>
      </dsp:txXfrm>
    </dsp:sp>
    <dsp:sp modelId="{D1D75455-0A67-47A0-8F4B-B78A41F48449}">
      <dsp:nvSpPr>
        <dsp:cNvPr id="0" name=""/>
        <dsp:cNvSpPr/>
      </dsp:nvSpPr>
      <dsp:spPr>
        <a:xfrm>
          <a:off x="4660926" y="1933624"/>
          <a:ext cx="2012751" cy="1006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Identify factors that influence behaviour</a:t>
          </a:r>
          <a:endParaRPr lang="en-AU" sz="1900" kern="1200" dirty="0"/>
        </a:p>
      </dsp:txBody>
      <dsp:txXfrm>
        <a:off x="4690402" y="1963100"/>
        <a:ext cx="1953799" cy="947423"/>
      </dsp:txXfrm>
    </dsp:sp>
    <dsp:sp modelId="{022244B7-4AB4-4DF8-84E3-DED1C4B76B6E}">
      <dsp:nvSpPr>
        <dsp:cNvPr id="0" name=""/>
        <dsp:cNvSpPr/>
      </dsp:nvSpPr>
      <dsp:spPr>
        <a:xfrm rot="8100000">
          <a:off x="4176089" y="3227447"/>
          <a:ext cx="1048923" cy="3522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500" kern="1200"/>
        </a:p>
      </dsp:txBody>
      <dsp:txXfrm rot="10800000">
        <a:off x="4281758" y="3297893"/>
        <a:ext cx="837585" cy="211339"/>
      </dsp:txXfrm>
    </dsp:sp>
    <dsp:sp modelId="{A4D4D0AC-B797-42A7-B5BA-45C7CC69F740}">
      <dsp:nvSpPr>
        <dsp:cNvPr id="0" name=""/>
        <dsp:cNvSpPr/>
      </dsp:nvSpPr>
      <dsp:spPr>
        <a:xfrm>
          <a:off x="2727424" y="3867126"/>
          <a:ext cx="2012751" cy="1006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Select appropriate intervention strategies</a:t>
          </a:r>
          <a:endParaRPr lang="en-AU" sz="1900" kern="1200" dirty="0"/>
        </a:p>
      </dsp:txBody>
      <dsp:txXfrm>
        <a:off x="2756900" y="3896602"/>
        <a:ext cx="1953799" cy="947423"/>
      </dsp:txXfrm>
    </dsp:sp>
    <dsp:sp modelId="{BA50BCFE-CACF-44A6-9266-576F44448DDC}">
      <dsp:nvSpPr>
        <dsp:cNvPr id="0" name=""/>
        <dsp:cNvSpPr/>
      </dsp:nvSpPr>
      <dsp:spPr>
        <a:xfrm rot="13500000">
          <a:off x="2242587" y="3227447"/>
          <a:ext cx="1048923" cy="3522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500" kern="1200"/>
        </a:p>
      </dsp:txBody>
      <dsp:txXfrm rot="10800000">
        <a:off x="2348256" y="3297893"/>
        <a:ext cx="837585" cy="211339"/>
      </dsp:txXfrm>
    </dsp:sp>
    <dsp:sp modelId="{3F182507-0B8E-459E-94B4-8F7523C8C6F9}">
      <dsp:nvSpPr>
        <dsp:cNvPr id="0" name=""/>
        <dsp:cNvSpPr/>
      </dsp:nvSpPr>
      <dsp:spPr>
        <a:xfrm>
          <a:off x="793922" y="1933624"/>
          <a:ext cx="2012751" cy="1006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Implement and evaluate</a:t>
          </a:r>
          <a:endParaRPr lang="en-AU" sz="1900" kern="1200" dirty="0"/>
        </a:p>
      </dsp:txBody>
      <dsp:txXfrm>
        <a:off x="823398" y="1963100"/>
        <a:ext cx="1953799" cy="947423"/>
      </dsp:txXfrm>
    </dsp:sp>
    <dsp:sp modelId="{EDC7AFD9-3883-42C9-95ED-EC01A6D2DBA6}">
      <dsp:nvSpPr>
        <dsp:cNvPr id="0" name=""/>
        <dsp:cNvSpPr/>
      </dsp:nvSpPr>
      <dsp:spPr>
        <a:xfrm rot="18900000">
          <a:off x="2242587" y="1293945"/>
          <a:ext cx="1048923" cy="35223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500" kern="1200"/>
        </a:p>
      </dsp:txBody>
      <dsp:txXfrm>
        <a:off x="2348256" y="1364391"/>
        <a:ext cx="837585" cy="211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7FBD6-6726-488D-A0DE-F1001FE12F5A}">
      <dsp:nvSpPr>
        <dsp:cNvPr id="0" name=""/>
        <dsp:cNvSpPr/>
      </dsp:nvSpPr>
      <dsp:spPr>
        <a:xfrm>
          <a:off x="911" y="605220"/>
          <a:ext cx="1777565" cy="7110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External</a:t>
          </a:r>
          <a:endParaRPr lang="en-AU" sz="1700" kern="1200" dirty="0"/>
        </a:p>
      </dsp:txBody>
      <dsp:txXfrm>
        <a:off x="911" y="605220"/>
        <a:ext cx="1599809" cy="711026"/>
      </dsp:txXfrm>
    </dsp:sp>
    <dsp:sp modelId="{8EE9675C-D95C-47F6-A362-9694DE9C27F7}">
      <dsp:nvSpPr>
        <dsp:cNvPr id="0" name=""/>
        <dsp:cNvSpPr/>
      </dsp:nvSpPr>
      <dsp:spPr>
        <a:xfrm>
          <a:off x="1422964" y="605220"/>
          <a:ext cx="1777565" cy="711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Introjected</a:t>
          </a:r>
          <a:endParaRPr lang="en-AU" sz="1700" kern="1200" dirty="0"/>
        </a:p>
      </dsp:txBody>
      <dsp:txXfrm>
        <a:off x="1778477" y="605220"/>
        <a:ext cx="1066539" cy="711026"/>
      </dsp:txXfrm>
    </dsp:sp>
    <dsp:sp modelId="{1A151FF3-E7A4-4403-87FE-3580A5D21E2D}">
      <dsp:nvSpPr>
        <dsp:cNvPr id="0" name=""/>
        <dsp:cNvSpPr/>
      </dsp:nvSpPr>
      <dsp:spPr>
        <a:xfrm>
          <a:off x="2845017" y="605220"/>
          <a:ext cx="1777565" cy="711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Identified</a:t>
          </a:r>
          <a:endParaRPr lang="en-AU" sz="1700" kern="1200" dirty="0"/>
        </a:p>
      </dsp:txBody>
      <dsp:txXfrm>
        <a:off x="3200530" y="605220"/>
        <a:ext cx="1066539" cy="711026"/>
      </dsp:txXfrm>
    </dsp:sp>
    <dsp:sp modelId="{7854B0CD-47D1-403C-97B6-252CC03AD42B}">
      <dsp:nvSpPr>
        <dsp:cNvPr id="0" name=""/>
        <dsp:cNvSpPr/>
      </dsp:nvSpPr>
      <dsp:spPr>
        <a:xfrm>
          <a:off x="4267069" y="605220"/>
          <a:ext cx="1777565" cy="711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Integrated</a:t>
          </a:r>
          <a:endParaRPr lang="en-AU" sz="1700" kern="1200" dirty="0"/>
        </a:p>
      </dsp:txBody>
      <dsp:txXfrm>
        <a:off x="4622582" y="605220"/>
        <a:ext cx="1066539" cy="711026"/>
      </dsp:txXfrm>
    </dsp:sp>
    <dsp:sp modelId="{7506B7E8-8204-4194-96B6-6CEB6A492838}">
      <dsp:nvSpPr>
        <dsp:cNvPr id="0" name=""/>
        <dsp:cNvSpPr/>
      </dsp:nvSpPr>
      <dsp:spPr>
        <a:xfrm>
          <a:off x="5689122" y="605220"/>
          <a:ext cx="1777565" cy="7110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Intrinsic</a:t>
          </a:r>
          <a:endParaRPr lang="en-AU" sz="1700" kern="1200" dirty="0"/>
        </a:p>
      </dsp:txBody>
      <dsp:txXfrm>
        <a:off x="6044635" y="605220"/>
        <a:ext cx="1066539" cy="71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951F3-00F0-466F-96DD-B8446F0D60F8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E860-D55E-46AC-926F-621A8C23AD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745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F996-7966-4BE3-83EA-9F566ECED934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46D46-1EE0-4BCD-91FA-2DDA8D8B0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66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0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10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92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531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768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149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340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214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353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199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079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89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884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0070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1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6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409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147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6D46-1EE0-4BCD-91FA-2DDA8D8B0E3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3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8AE691-502B-4C3D-B8C3-031371E51DBF}" type="datetimeFigureOut">
              <a:rPr lang="en-AU" smtClean="0"/>
              <a:t>19/05/2017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607FE0-3F5B-443E-A3FE-46A7284653C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648" y="620688"/>
            <a:ext cx="7340352" cy="2619723"/>
          </a:xfrm>
        </p:spPr>
        <p:txBody>
          <a:bodyPr>
            <a:noAutofit/>
          </a:bodyPr>
          <a:lstStyle/>
          <a:p>
            <a:pPr algn="ctr"/>
            <a:r>
              <a:rPr lang="en-AU" sz="4000" dirty="0" smtClean="0">
                <a:latin typeface="Calibri" pitchFamily="34" charset="0"/>
              </a:rPr>
              <a:t>Rethinking Strategies for Improving Engagement and Participation in Pest Animal Management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7664" y="3789040"/>
            <a:ext cx="6400800" cy="11269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Lynette McLeod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Don Hine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Andrew </a:t>
            </a:r>
            <a:r>
              <a:rPr lang="en-US" sz="1600" dirty="0" err="1" smtClean="0">
                <a:solidFill>
                  <a:schemeClr val="tx1"/>
                </a:solidFill>
              </a:rPr>
              <a:t>Bengsen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48064" y="5710165"/>
            <a:ext cx="3673146" cy="954112"/>
            <a:chOff x="5277570" y="5739542"/>
            <a:chExt cx="3673146" cy="954112"/>
          </a:xfrm>
        </p:grpSpPr>
        <p:pic>
          <p:nvPicPr>
            <p:cNvPr id="4" name="Picture 4" descr="CRC 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570" y="5739542"/>
              <a:ext cx="2541889" cy="85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UNE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3874" y="5739542"/>
              <a:ext cx="936842" cy="9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Human Motivation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5" name="Picture 4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334329" y="5877272"/>
            <a:ext cx="359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/>
              <a:t>“Correction does much but</a:t>
            </a:r>
          </a:p>
          <a:p>
            <a:r>
              <a:rPr lang="en-AU" i="1" dirty="0" smtClean="0"/>
              <a:t>encouragement does more”  </a:t>
            </a:r>
            <a:r>
              <a:rPr lang="en-AU" dirty="0" smtClean="0"/>
              <a:t>Goethe</a:t>
            </a:r>
            <a:endParaRPr lang="en-AU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1977458"/>
              </p:ext>
            </p:extLst>
          </p:nvPr>
        </p:nvGraphicFramePr>
        <p:xfrm>
          <a:off x="457199" y="3051968"/>
          <a:ext cx="7467600" cy="192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1657228"/>
            <a:ext cx="8243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“Different </a:t>
            </a:r>
            <a:r>
              <a:rPr lang="en-A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 of motivation regulation </a:t>
            </a:r>
            <a:r>
              <a:rPr lang="en-A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(internalisation) influence </a:t>
            </a:r>
            <a:r>
              <a:rPr lang="en-A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effectiveness and sustainability of behaviour </a:t>
            </a:r>
            <a:r>
              <a:rPr lang="en-A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change”</a:t>
            </a:r>
            <a:endParaRPr lang="en-AU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409894" y="2761014"/>
            <a:ext cx="751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Internalisation can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best understood as a spectrum with varying degrees from external to internal regulation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6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>
        <p:bldAsOne/>
      </p:bldGraphic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Know Your Audience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5" name="Picture 4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67543" y="1628800"/>
            <a:ext cx="8183880" cy="2376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everyone views pest animal problems in the same way</a:t>
            </a:r>
          </a:p>
          <a:p>
            <a:r>
              <a:rPr lang="en-US" dirty="0" smtClean="0"/>
              <a:t>Distinct audience segments may reflect different values, beliefs, knowledge and current behaviours</a:t>
            </a:r>
          </a:p>
          <a:p>
            <a:r>
              <a:rPr lang="en-US" dirty="0" smtClean="0"/>
              <a:t>The nature of these audiences needs to be understood if engagement is to succeed, and participation improved.</a:t>
            </a:r>
          </a:p>
        </p:txBody>
      </p:sp>
    </p:spTree>
    <p:extLst>
      <p:ext uri="{BB962C8B-B14F-4D97-AF65-F5344CB8AC3E}">
        <p14:creationId xmlns:p14="http://schemas.microsoft.com/office/powerpoint/2010/main" val="13097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40" y="404664"/>
            <a:ext cx="7467600" cy="792088"/>
          </a:xfrm>
        </p:spPr>
        <p:txBody>
          <a:bodyPr/>
          <a:lstStyle/>
          <a:p>
            <a:r>
              <a:rPr lang="en-AU" dirty="0" smtClean="0"/>
              <a:t>Audience segmentation - Stages of Change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38409579"/>
              </p:ext>
            </p:extLst>
          </p:nvPr>
        </p:nvGraphicFramePr>
        <p:xfrm>
          <a:off x="414667" y="1417091"/>
          <a:ext cx="779076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108"/>
                <a:gridCol w="559766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STAGE OF</a:t>
                      </a:r>
                      <a:r>
                        <a:rPr lang="en-AU" baseline="0" dirty="0" smtClean="0"/>
                        <a:t> CHANGE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INTERVENTION GOAL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err="1" smtClean="0">
                          <a:solidFill>
                            <a:srgbClr val="000000"/>
                          </a:solidFill>
                          <a:latin typeface="GothamLight"/>
                        </a:rPr>
                        <a:t>Precontemplation</a:t>
                      </a:r>
                      <a:endParaRPr lang="en-AU" dirty="0" smtClean="0">
                        <a:solidFill>
                          <a:srgbClr val="000000"/>
                        </a:solidFill>
                        <a:latin typeface="Gotham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Increase awareness of invasive animal issues</a:t>
                      </a:r>
                    </a:p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Engage emotions to capture attention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Contemplation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Increase motivation to change</a:t>
                      </a:r>
                    </a:p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Highlight costs and the benefits.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Increase self-efficacy and confidence</a:t>
                      </a:r>
                    </a:p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Reinforce beliefs that change is possible</a:t>
                      </a:r>
                      <a:r>
                        <a:rPr lang="en-AU" baseline="0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 &amp;</a:t>
                      </a:r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 desirable Help users plan for change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Provide real-time support and advice</a:t>
                      </a:r>
                    </a:p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Highlight common pitfalls and how to avoid them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Provide feedback on progress and constructive advice for continuous improvement</a:t>
                      </a:r>
                    </a:p>
                    <a:p>
                      <a:r>
                        <a:rPr lang="en-AU" dirty="0" smtClean="0">
                          <a:solidFill>
                            <a:srgbClr val="000000"/>
                          </a:solidFill>
                          <a:latin typeface="GothamLight"/>
                        </a:rPr>
                        <a:t>Provide reminders and prompts to help ensure desired practices continue</a:t>
                      </a:r>
                      <a:endParaRPr lang="en-AU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7" name="Picture 6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4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94" y="260648"/>
            <a:ext cx="8183880" cy="1051560"/>
          </a:xfrm>
        </p:spPr>
        <p:txBody>
          <a:bodyPr/>
          <a:lstStyle/>
          <a:p>
            <a:r>
              <a:rPr lang="en-US" dirty="0" smtClean="0"/>
              <a:t>Design the intervention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07881"/>
            <a:ext cx="8183880" cy="244827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AU" dirty="0" smtClean="0"/>
              <a:t>Select </a:t>
            </a:r>
            <a:r>
              <a:rPr lang="en-AU" dirty="0"/>
              <a:t>appropriate  </a:t>
            </a:r>
            <a:r>
              <a:rPr lang="en-AU" dirty="0" smtClean="0"/>
              <a:t>behaviour change technique </a:t>
            </a:r>
            <a:r>
              <a:rPr lang="en-AU" dirty="0"/>
              <a:t>that addresses the identified drivers and </a:t>
            </a:r>
            <a:r>
              <a:rPr lang="en-AU" dirty="0" smtClean="0"/>
              <a:t>barrier </a:t>
            </a:r>
          </a:p>
          <a:p>
            <a:pPr>
              <a:lnSpc>
                <a:spcPct val="114000"/>
              </a:lnSpc>
            </a:pPr>
            <a:r>
              <a:rPr lang="en-AU" dirty="0"/>
              <a:t>Select appropriate and engaging message that reaches the audience (communication strategy</a:t>
            </a:r>
            <a:r>
              <a:rPr lang="en-AU" dirty="0" smtClean="0"/>
              <a:t>)</a:t>
            </a:r>
          </a:p>
          <a:p>
            <a:pPr>
              <a:lnSpc>
                <a:spcPct val="114000"/>
              </a:lnSpc>
            </a:pPr>
            <a:r>
              <a:rPr lang="en-AU" dirty="0" smtClean="0"/>
              <a:t>Select an appropriate </a:t>
            </a:r>
            <a:r>
              <a:rPr lang="en-AU" dirty="0"/>
              <a:t>mode of </a:t>
            </a:r>
            <a:r>
              <a:rPr lang="en-AU" dirty="0" smtClean="0"/>
              <a:t>delivery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8" name="Picture 7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80422" y="4382299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i="1" dirty="0" smtClean="0"/>
              <a:t>“Any strategy should be affordable, practical, cost-effective, acceptable, fair and have no </a:t>
            </a:r>
            <a:r>
              <a:rPr lang="en-AU" sz="2000" i="1" dirty="0"/>
              <a:t>adverse </a:t>
            </a:r>
            <a:r>
              <a:rPr lang="en-AU" sz="2000" i="1" dirty="0" smtClean="0"/>
              <a:t>side-effects”</a:t>
            </a:r>
            <a:endParaRPr lang="en-AU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35" y="4151826"/>
            <a:ext cx="3048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43000"/>
          </a:xfrm>
        </p:spPr>
        <p:txBody>
          <a:bodyPr/>
          <a:lstStyle/>
          <a:p>
            <a:r>
              <a:rPr lang="en-AU" dirty="0" smtClean="0"/>
              <a:t>Selecting appropriate techniques:</a:t>
            </a:r>
            <a:br>
              <a:rPr lang="en-AU" dirty="0" smtClean="0"/>
            </a:br>
            <a:r>
              <a:rPr lang="en-AU" dirty="0" smtClean="0"/>
              <a:t>Linking behaviour change strategies to barriers/drivers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8126327"/>
              </p:ext>
            </p:extLst>
          </p:nvPr>
        </p:nvGraphicFramePr>
        <p:xfrm>
          <a:off x="488679" y="1503934"/>
          <a:ext cx="7467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Strategies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Capabilities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Opportunities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Motivations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Persuasive communication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Education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Training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Modelling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Enablement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Environmental restructuring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Incentivisation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Restrictions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Coercion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13" name="Picture 12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14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4" name="Picture 3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64542"/>
              </p:ext>
            </p:extLst>
          </p:nvPr>
        </p:nvGraphicFramePr>
        <p:xfrm>
          <a:off x="448532" y="836712"/>
          <a:ext cx="7975954" cy="4536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752"/>
                <a:gridCol w="727633"/>
                <a:gridCol w="651612"/>
                <a:gridCol w="565873"/>
                <a:gridCol w="651612"/>
                <a:gridCol w="752783"/>
                <a:gridCol w="1017428"/>
                <a:gridCol w="655613"/>
                <a:gridCol w="689336"/>
                <a:gridCol w="601312"/>
              </a:tblGrid>
              <a:tr h="37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Behaviour change technique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Persuasion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Education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Training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Modelling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Enablement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Env. Restructure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Incentives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Restriction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Coercion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Issue/behaviour information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Consequence information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Threats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Framing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Credible messenger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Debunking misinformation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Pros and cons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Goal setting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Commitment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Social comparison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Social approval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Feedback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Behaviour instruction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Demonstration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Covert learning/self-belief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Prompts/cues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Social support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Improved methods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Physical restructuring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Social restructuring / rules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Punishment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  <a:tr h="189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Rewards / subsidies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7" marR="57797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8045" y="6133520"/>
            <a:ext cx="4255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/>
              <a:t>“Knowing is not enough; we must apply.</a:t>
            </a:r>
          </a:p>
          <a:p>
            <a:r>
              <a:rPr lang="en-AU" i="1" dirty="0" smtClean="0"/>
              <a:t>Willing is not enough; we must do”  </a:t>
            </a:r>
            <a:r>
              <a:rPr lang="en-AU" dirty="0" smtClean="0"/>
              <a:t>Goethe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26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Communication Strategy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3989025"/>
            <a:ext cx="3891885" cy="169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i="1" dirty="0" smtClean="0"/>
              <a:t>“Selecting the right message will help ensure that your message is noticed, processed and acted upon”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6" name="Picture 5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54" y="4235257"/>
            <a:ext cx="3147424" cy="211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720755"/>
            <a:ext cx="7800992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should be easy to read, well presented and use appropriate language.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should tell the user ‘what they need to do next’ with clear directions to </a:t>
            </a:r>
            <a:r>
              <a:rPr lang="en-A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next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347" y="476672"/>
            <a:ext cx="8075240" cy="72494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023377" y="1515458"/>
            <a:ext cx="3406782" cy="47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8" name="Picture 7" descr="CRC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UNE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35564" y="422455"/>
            <a:ext cx="8096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www.pestsmart.org.au/</a:t>
            </a:r>
          </a:p>
          <a:p>
            <a:r>
              <a:rPr lang="en-AU" sz="2000" dirty="0" smtClean="0"/>
              <a:t>behaviourally-effective-communications-for-invasive-animals-management</a:t>
            </a:r>
            <a:r>
              <a:rPr lang="en-AU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284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66504"/>
          </a:xfrm>
        </p:spPr>
        <p:txBody>
          <a:bodyPr/>
          <a:lstStyle/>
          <a:p>
            <a:r>
              <a:rPr lang="en-AU" dirty="0" smtClean="0"/>
              <a:t>Mode of Delivery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4297593"/>
              </p:ext>
            </p:extLst>
          </p:nvPr>
        </p:nvGraphicFramePr>
        <p:xfrm>
          <a:off x="611560" y="1099961"/>
          <a:ext cx="74676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252028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Delivery mode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Example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Best for…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Distance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Large group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media (outdoor, broadcast, digital, print)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Reach large audiences 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kumimoji="0" lang="en-A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awareness &amp; knowledge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receptivity to new idea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Individual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Digital media (helpline,</a:t>
                      </a:r>
                      <a:r>
                        <a:rPr lang="en-AU" baseline="0" dirty="0" smtClean="0"/>
                        <a:t> program or app)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knowledge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individual assistance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skills and confidence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Face-to-face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Group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Peer support groups, work/school programs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Motivate with social norms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overcome strong barriers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Introduce complex actions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Individual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Home</a:t>
                      </a:r>
                      <a:r>
                        <a:rPr lang="en-AU" baseline="0" dirty="0" smtClean="0"/>
                        <a:t> visits, opinion leaders, word of mouth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overcome specific barriers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instruction and assistance</a:t>
                      </a:r>
                    </a:p>
                    <a:p>
                      <a:r>
                        <a:rPr kumimoji="0"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ease of adoption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5" name="Picture 4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2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94" y="260648"/>
            <a:ext cx="8183880" cy="1051560"/>
          </a:xfrm>
        </p:spPr>
        <p:txBody>
          <a:bodyPr/>
          <a:lstStyle/>
          <a:p>
            <a:r>
              <a:rPr lang="en-US" dirty="0" smtClean="0"/>
              <a:t>Implement and evaluate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3" y="1628800"/>
            <a:ext cx="8183880" cy="28540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Pilot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Implement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Evaluate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the behavioural outcomes (not just outputs)</a:t>
            </a:r>
          </a:p>
          <a:p>
            <a:pPr lvl="1">
              <a:spcBef>
                <a:spcPts val="1200"/>
              </a:spcBef>
            </a:pPr>
            <a:r>
              <a:rPr lang="en-AU" dirty="0"/>
              <a:t>the processes used to design, develop and deliver the </a:t>
            </a:r>
            <a:r>
              <a:rPr lang="en-AU" dirty="0" smtClean="0"/>
              <a:t>intervention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8" name="Picture 7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81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46" y="388374"/>
            <a:ext cx="7931224" cy="1411853"/>
          </a:xfrm>
        </p:spPr>
        <p:txBody>
          <a:bodyPr>
            <a:normAutofit fontScale="90000"/>
          </a:bodyPr>
          <a:lstStyle/>
          <a:p>
            <a:r>
              <a:rPr lang="en-US" sz="3200" kern="0" dirty="0" smtClean="0"/>
              <a:t>IA CRC Program 4:</a:t>
            </a:r>
            <a:br>
              <a:rPr lang="en-US" sz="3200" kern="0" dirty="0" smtClean="0"/>
            </a:br>
            <a:r>
              <a:rPr lang="en-US" sz="3200" kern="0" dirty="0" smtClean="0"/>
              <a:t>Facilitating </a:t>
            </a:r>
            <a:r>
              <a:rPr lang="en-US" sz="3200" kern="0" dirty="0"/>
              <a:t>effective community action</a:t>
            </a:r>
            <a:r>
              <a:rPr lang="en-AU" sz="3200" kern="0" dirty="0"/>
              <a:t/>
            </a:r>
            <a:br>
              <a:rPr lang="en-AU" sz="3200" kern="0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7806" y="1800227"/>
            <a:ext cx="7927664" cy="3284957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2800" kern="0" dirty="0"/>
              <a:t>Effective community engagement practice</a:t>
            </a:r>
          </a:p>
          <a:p>
            <a:pPr lvl="1">
              <a:lnSpc>
                <a:spcPct val="114000"/>
              </a:lnSpc>
            </a:pPr>
            <a:r>
              <a:rPr lang="en-US" sz="1800" kern="0" dirty="0"/>
              <a:t>increase participation in coordinated actions</a:t>
            </a:r>
          </a:p>
          <a:p>
            <a:pPr lvl="1">
              <a:lnSpc>
                <a:spcPct val="114000"/>
              </a:lnSpc>
            </a:pPr>
            <a:r>
              <a:rPr lang="en-US" sz="1800" kern="0" dirty="0"/>
              <a:t>develop partner capacity to work with the community </a:t>
            </a:r>
          </a:p>
          <a:p>
            <a:pPr>
              <a:lnSpc>
                <a:spcPct val="114000"/>
              </a:lnSpc>
            </a:pPr>
            <a:r>
              <a:rPr lang="en-US" sz="2800" kern="0" dirty="0"/>
              <a:t>Triggers for effective action</a:t>
            </a:r>
          </a:p>
          <a:p>
            <a:pPr lvl="1">
              <a:lnSpc>
                <a:spcPct val="114000"/>
              </a:lnSpc>
            </a:pPr>
            <a:r>
              <a:rPr lang="en-US" sz="1800" kern="0" dirty="0" smtClean="0"/>
              <a:t>design</a:t>
            </a:r>
            <a:r>
              <a:rPr lang="en-US" sz="1800" kern="0" dirty="0"/>
              <a:t>, implement, evaluate new intervention </a:t>
            </a:r>
            <a:r>
              <a:rPr lang="en-US" sz="1800" kern="0" dirty="0" smtClean="0"/>
              <a:t>strategies</a:t>
            </a:r>
          </a:p>
          <a:p>
            <a:pPr lvl="1">
              <a:lnSpc>
                <a:spcPct val="114000"/>
              </a:lnSpc>
            </a:pPr>
            <a:r>
              <a:rPr lang="en-US" sz="1800" kern="0" dirty="0"/>
              <a:t>improving communication </a:t>
            </a:r>
            <a:r>
              <a:rPr lang="en-US" sz="1800" kern="0" dirty="0" smtClean="0"/>
              <a:t>strategies</a:t>
            </a:r>
            <a:endParaRPr lang="en-US" sz="1800" kern="0" dirty="0"/>
          </a:p>
          <a:p>
            <a:pPr>
              <a:lnSpc>
                <a:spcPct val="114000"/>
              </a:lnSpc>
            </a:pPr>
            <a:r>
              <a:rPr lang="en-US" sz="2800" kern="0" dirty="0"/>
              <a:t>Reducing institutional barriers to citizen action</a:t>
            </a:r>
          </a:p>
          <a:p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7" name="Picture 6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44246" y="5218488"/>
            <a:ext cx="6143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/>
              <a:t>www.invasiveanimals.com/research/phase2/community-engagement</a:t>
            </a:r>
            <a:r>
              <a:rPr lang="en-AU" sz="16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262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 Home Messages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0611" y="1628800"/>
            <a:ext cx="8183880" cy="28540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 smtClean="0"/>
              <a:t>Think in human behavioural terms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Understand your target audience (don’t assume)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Use appropriate techniques for specific contexts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Target communication and delivery strategies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Evaluate both behavioural and process outcomes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07732" y="6237312"/>
            <a:ext cx="2878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“one </a:t>
            </a:r>
            <a:r>
              <a:rPr lang="en-US" sz="2000" i="1" dirty="0"/>
              <a:t>size does NOT fit </a:t>
            </a:r>
            <a:r>
              <a:rPr lang="en-US" sz="2000" i="1" dirty="0" smtClean="0"/>
              <a:t>all”</a:t>
            </a:r>
            <a:endParaRPr lang="en-AU" sz="2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82824"/>
            <a:ext cx="3897343" cy="161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8" name="Picture 7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4737583" cy="237626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548680"/>
            <a:ext cx="7892969" cy="4752528"/>
          </a:xfrm>
        </p:spPr>
        <p:txBody>
          <a:bodyPr>
            <a:no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Management is </a:t>
            </a:r>
            <a:r>
              <a:rPr lang="en-US" sz="2800" i="1" dirty="0"/>
              <a:t>a </a:t>
            </a:r>
            <a:r>
              <a:rPr lang="en-US" sz="2800" i="1" dirty="0" smtClean="0"/>
              <a:t>series </a:t>
            </a:r>
            <a:r>
              <a:rPr lang="en-US" sz="2800" i="1" dirty="0"/>
              <a:t>of continuing and related </a:t>
            </a:r>
            <a:r>
              <a:rPr lang="en-US" sz="2800" i="1" dirty="0" smtClean="0"/>
              <a:t>activities to </a:t>
            </a:r>
            <a:r>
              <a:rPr lang="en-US" sz="2800" i="1" dirty="0"/>
              <a:t>achieve defined </a:t>
            </a:r>
            <a:r>
              <a:rPr lang="en-US" sz="2800" i="1" dirty="0" smtClean="0"/>
              <a:t>goals/objectives by </a:t>
            </a:r>
            <a:r>
              <a:rPr lang="en-US" sz="2800" i="1" dirty="0"/>
              <a:t>working with and through </a:t>
            </a:r>
            <a:r>
              <a:rPr lang="en-US" sz="2800" i="1" dirty="0" smtClean="0"/>
              <a:t>people</a:t>
            </a:r>
            <a:r>
              <a:rPr lang="en-US" sz="2800" dirty="0" smtClean="0"/>
              <a:t>”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015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 smtClean="0"/>
              <a:t>4 Key Stages For Developing Behaviour Change Strategy: Overview</a:t>
            </a:r>
            <a:endParaRPr lang="en-AU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3384939"/>
              </p:ext>
            </p:extLst>
          </p:nvPr>
        </p:nvGraphicFramePr>
        <p:xfrm>
          <a:off x="916569" y="16288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9" name="Picture 8" descr="CRC log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UNE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59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94" y="260648"/>
            <a:ext cx="8183880" cy="1051560"/>
          </a:xfrm>
        </p:spPr>
        <p:txBody>
          <a:bodyPr/>
          <a:lstStyle/>
          <a:p>
            <a:r>
              <a:rPr lang="en-US" dirty="0" smtClean="0"/>
              <a:t>Define the Problem in Human Behavioural </a:t>
            </a:r>
            <a:r>
              <a:rPr lang="en-US" dirty="0"/>
              <a:t>T</a:t>
            </a:r>
            <a:r>
              <a:rPr lang="en-US" dirty="0" smtClean="0"/>
              <a:t>erms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994" y="1654330"/>
            <a:ext cx="8183880" cy="4032448"/>
          </a:xfrm>
        </p:spPr>
        <p:txBody>
          <a:bodyPr>
            <a:normAutofit/>
          </a:bodyPr>
          <a:lstStyle/>
          <a:p>
            <a:r>
              <a:rPr lang="en-US" dirty="0" smtClean="0"/>
              <a:t>Define the issue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What is the </a:t>
            </a:r>
            <a:r>
              <a:rPr lang="en-US" dirty="0" smtClean="0"/>
              <a:t>issue, why </a:t>
            </a:r>
            <a:r>
              <a:rPr lang="en-US" dirty="0"/>
              <a:t>is it an </a:t>
            </a:r>
            <a:r>
              <a:rPr lang="en-US" dirty="0" smtClean="0"/>
              <a:t>issue, who </a:t>
            </a:r>
            <a:r>
              <a:rPr lang="en-US" dirty="0"/>
              <a:t>is affected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Understand the underlying behaviours</a:t>
            </a:r>
          </a:p>
          <a:p>
            <a:pPr lvl="1"/>
            <a:r>
              <a:rPr lang="en-US" dirty="0"/>
              <a:t>Identify specific human behaviours that contribute to the issue and that will resolve the issue, and who is involved in these </a:t>
            </a:r>
            <a:r>
              <a:rPr lang="en-US" dirty="0" smtClean="0"/>
              <a:t>behaviours</a:t>
            </a:r>
          </a:p>
          <a:p>
            <a:r>
              <a:rPr lang="en-US" dirty="0" smtClean="0"/>
              <a:t>Select the target behaviour(s)</a:t>
            </a:r>
            <a:endParaRPr lang="en-US" dirty="0"/>
          </a:p>
          <a:p>
            <a:r>
              <a:rPr lang="en-US" dirty="0" smtClean="0"/>
              <a:t>Identify the target audience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8" name="Picture 7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563888" y="4843070"/>
            <a:ext cx="4488624" cy="101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AU" sz="2000" i="1" dirty="0" smtClean="0"/>
              <a:t>“To </a:t>
            </a:r>
            <a:r>
              <a:rPr lang="en-AU" sz="2000" i="1" dirty="0"/>
              <a:t>be effective, behavioural change needs to deal with specific behaviours and actions in a given </a:t>
            </a:r>
            <a:r>
              <a:rPr lang="en-AU" sz="2000" i="1" dirty="0" smtClean="0"/>
              <a:t>context”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13041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94" y="260648"/>
            <a:ext cx="8530470" cy="1051560"/>
          </a:xfrm>
        </p:spPr>
        <p:txBody>
          <a:bodyPr/>
          <a:lstStyle/>
          <a:p>
            <a:r>
              <a:rPr lang="en-US" dirty="0" smtClean="0"/>
              <a:t>Identify influential factors of behaviour performance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8" name="Picture 7" descr="CRC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UNE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67542" y="1484784"/>
            <a:ext cx="80648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i="1" dirty="0" smtClean="0"/>
              <a:t>“Changing </a:t>
            </a:r>
            <a:r>
              <a:rPr lang="en-AU" sz="2000" i="1" dirty="0"/>
              <a:t>peoples’ behaviour involves positively influencing those factors that inspire people to act and decreasing or removing those factors which impede </a:t>
            </a:r>
            <a:r>
              <a:rPr lang="en-AU" sz="2000" i="1" dirty="0" smtClean="0"/>
              <a:t>them”</a:t>
            </a:r>
            <a:endParaRPr lang="en-AU" sz="2000" i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74604"/>
              </p:ext>
            </p:extLst>
          </p:nvPr>
        </p:nvGraphicFramePr>
        <p:xfrm>
          <a:off x="611560" y="2781314"/>
          <a:ext cx="7467600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9200"/>
                <a:gridCol w="2417688"/>
                <a:gridCol w="256071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CAPABILITIES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OPPORTUNITIES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MOTIVATIONS</a:t>
                      </a:r>
                      <a:endParaRPr lang="en-A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Awareness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Know how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Beliefs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skills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Technological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Attitudes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Cognitive/personal skills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Persona</a:t>
                      </a:r>
                      <a:r>
                        <a:rPr lang="en-US" baseline="0" dirty="0" smtClean="0"/>
                        <a:t>l norms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Cultural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Emotions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norms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 efficacy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1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Human behaviour can be complex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36" y="1761232"/>
            <a:ext cx="4913802" cy="325554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6" name="Picture 5" descr="CRC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UNE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64245"/>
            <a:ext cx="8611469" cy="630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94"/>
            <a:ext cx="7467600" cy="1143000"/>
          </a:xfrm>
        </p:spPr>
        <p:txBody>
          <a:bodyPr/>
          <a:lstStyle/>
          <a:p>
            <a:r>
              <a:rPr lang="en-AU" dirty="0" smtClean="0"/>
              <a:t>Human decision-making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35" y="1930024"/>
            <a:ext cx="2418891" cy="38884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15" name="Picture 14" descr="CRC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UNE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ounded Rectangle 17"/>
          <p:cNvSpPr/>
          <p:nvPr/>
        </p:nvSpPr>
        <p:spPr bwMode="auto">
          <a:xfrm>
            <a:off x="879010" y="1772816"/>
            <a:ext cx="1872208" cy="668412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COGNITIVE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197460" y="1757817"/>
            <a:ext cx="1872208" cy="668412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AUTONOMOUS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5867" y="2627129"/>
            <a:ext cx="2376962" cy="1416388"/>
            <a:chOff x="785867" y="2627129"/>
            <a:chExt cx="2376962" cy="1416388"/>
          </a:xfrm>
        </p:grpSpPr>
        <p:sp>
          <p:nvSpPr>
            <p:cNvPr id="23" name="TextBox 22"/>
            <p:cNvSpPr txBox="1"/>
            <p:nvPr/>
          </p:nvSpPr>
          <p:spPr>
            <a:xfrm>
              <a:off x="785867" y="2627129"/>
              <a:ext cx="10002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Reasoned</a:t>
              </a:r>
              <a:endParaRPr lang="en-AU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2060" y="3063433"/>
              <a:ext cx="9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Rational</a:t>
              </a:r>
              <a:endParaRPr lang="en-AU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2970" y="3674185"/>
              <a:ext cx="1359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Cost/Benefit</a:t>
              </a:r>
              <a:endParaRPr lang="en-AU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96180" y="2684518"/>
            <a:ext cx="2282710" cy="1728331"/>
            <a:chOff x="5796180" y="2684518"/>
            <a:chExt cx="2282710" cy="1728331"/>
          </a:xfrm>
        </p:grpSpPr>
        <p:sp>
          <p:nvSpPr>
            <p:cNvPr id="21" name="TextBox 20"/>
            <p:cNvSpPr txBox="1"/>
            <p:nvPr/>
          </p:nvSpPr>
          <p:spPr>
            <a:xfrm>
              <a:off x="7039621" y="3094211"/>
              <a:ext cx="885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Habitual</a:t>
              </a:r>
              <a:endParaRPr lang="en-AU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33870" y="2684518"/>
              <a:ext cx="873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Intuitive</a:t>
              </a:r>
              <a:endParaRPr lang="en-AU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6180" y="3504908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Emotional</a:t>
              </a:r>
              <a:endParaRPr lang="en-AU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75062" y="4043517"/>
              <a:ext cx="1103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Heuristics</a:t>
              </a:r>
              <a:endParaRPr lang="en-AU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372909" y="940914"/>
            <a:ext cx="413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</a:rPr>
              <a:t>?</a:t>
            </a:r>
            <a:endParaRPr lang="en-AU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466831" cy="4466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Influence of social norms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3" y="6028901"/>
            <a:ext cx="2712178" cy="643917"/>
            <a:chOff x="467543" y="6028901"/>
            <a:chExt cx="2712178" cy="643917"/>
          </a:xfrm>
        </p:grpSpPr>
        <p:pic>
          <p:nvPicPr>
            <p:cNvPr id="5" name="Picture 4" descr="CRC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513" y="6028901"/>
              <a:ext cx="1872208" cy="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UNE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6028902"/>
              <a:ext cx="643916" cy="64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88841" y="1503701"/>
            <a:ext cx="3566476" cy="2922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800" b="1" dirty="0" smtClean="0"/>
              <a:t>descriptive norms      </a:t>
            </a:r>
            <a:r>
              <a:rPr lang="en-AU" sz="2000" dirty="0" smtClean="0"/>
              <a:t>(what people do)</a:t>
            </a:r>
          </a:p>
          <a:p>
            <a:pPr marL="0" indent="0" algn="ctr">
              <a:buNone/>
            </a:pPr>
            <a:r>
              <a:rPr lang="en-AU" dirty="0" smtClean="0"/>
              <a:t>tend to be more influential than                        </a:t>
            </a:r>
            <a:r>
              <a:rPr lang="en-AU" sz="2800" b="1" dirty="0" smtClean="0"/>
              <a:t>injunctive norms         </a:t>
            </a:r>
            <a:r>
              <a:rPr lang="en-AU" sz="2000" dirty="0" smtClean="0"/>
              <a:t>(what people are told they should do)</a:t>
            </a:r>
            <a:endParaRPr lang="en-A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187" y="4297647"/>
            <a:ext cx="3047619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1430</TotalTime>
  <Words>930</Words>
  <Application>Microsoft Office PowerPoint</Application>
  <PresentationFormat>On-screen Show (4:3)</PresentationFormat>
  <Paragraphs>427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Rethinking Strategies for Improving Engagement and Participation in Pest Animal Management</vt:lpstr>
      <vt:lpstr>IA CRC Program 4: Facilitating effective community action </vt:lpstr>
      <vt:lpstr>PowerPoint Presentation</vt:lpstr>
      <vt:lpstr>4 Key Stages For Developing Behaviour Change Strategy: Overview</vt:lpstr>
      <vt:lpstr>Define the Problem in Human Behavioural Terms</vt:lpstr>
      <vt:lpstr>Identify influential factors of behaviour performance</vt:lpstr>
      <vt:lpstr>Human behaviour can be complex</vt:lpstr>
      <vt:lpstr>Human decision-making</vt:lpstr>
      <vt:lpstr>Influence of social norms</vt:lpstr>
      <vt:lpstr>Human Motivation</vt:lpstr>
      <vt:lpstr>Know Your Audience</vt:lpstr>
      <vt:lpstr>Audience segmentation - Stages of Change</vt:lpstr>
      <vt:lpstr>Design the intervention strategy</vt:lpstr>
      <vt:lpstr>Selecting appropriate techniques: Linking behaviour change strategies to barriers/drivers</vt:lpstr>
      <vt:lpstr>PowerPoint Presentation</vt:lpstr>
      <vt:lpstr>Communication Strategy</vt:lpstr>
      <vt:lpstr>PowerPoint Presentation</vt:lpstr>
      <vt:lpstr>Mode of Delivery</vt:lpstr>
      <vt:lpstr>Implement and evaluate</vt:lpstr>
      <vt:lpstr>Take Home Messages</vt:lpstr>
    </vt:vector>
  </TitlesOfParts>
  <Company>NSW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Human Behaviour Theory to Improve Invasive Management Interventions</dc:title>
  <dc:creator>Lynette Mcleod</dc:creator>
  <cp:lastModifiedBy>Brant, Nick</cp:lastModifiedBy>
  <cp:revision>146</cp:revision>
  <cp:lastPrinted>2015-02-17T23:58:35Z</cp:lastPrinted>
  <dcterms:created xsi:type="dcterms:W3CDTF">2015-02-17T05:03:40Z</dcterms:created>
  <dcterms:modified xsi:type="dcterms:W3CDTF">2017-05-19T07:38:38Z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A1677119</vt:lpwstr>
  </property>
  <property fmtid="{D5CDD505-2E9C-101B-9397-08002B2CF9AE}" pid="4" name="Objective-Title">
    <vt:lpwstr>Lynette McLeod</vt:lpwstr>
  </property>
  <property fmtid="{D5CDD505-2E9C-101B-9397-08002B2CF9AE}" pid="5" name="Objective-Comment">
    <vt:lpwstr/>
  </property>
  <property fmtid="{D5CDD505-2E9C-101B-9397-08002B2CF9AE}" pid="6" name="Objective-CreationStamp">
    <vt:filetime>2016-10-24T01:17:44Z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2016-10-24T01:17:47Z</vt:filetime>
  </property>
  <property fmtid="{D5CDD505-2E9C-101B-9397-08002B2CF9AE}" pid="11" name="Objective-Owner">
    <vt:lpwstr>CUSACK Amanda</vt:lpwstr>
  </property>
  <property fmtid="{D5CDD505-2E9C-101B-9397-08002B2CF9AE}" pid="12" name="Objective-Path">
    <vt:lpwstr>Objective Global Folder:01. DAFWA:Biosecurity and Regulation (Kevin Chennell):Boosting Biosecurity Defences (RfR)  (Debra Cousins):Boosting Biosecurity Defences (RfR)  (Debra Cousins):09 Transforming Regional Biosecurity Response:06 Communications/Events/</vt:lpwstr>
  </property>
  <property fmtid="{D5CDD505-2E9C-101B-9397-08002B2CF9AE}" pid="13" name="Objective-Parent">
    <vt:lpwstr>Transforming Regional Biosecurity Stateholder Forums 2016 presentations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Internal Information]</vt:lpwstr>
  </property>
  <property fmtid="{D5CDD505-2E9C-101B-9397-08002B2CF9AE}" pid="20" name="Objective-Caveats">
    <vt:lpwstr/>
  </property>
  <property fmtid="{D5CDD505-2E9C-101B-9397-08002B2CF9AE}" pid="21" name="Objective-Date Written [system]">
    <vt:lpwstr/>
  </property>
  <property fmtid="{D5CDD505-2E9C-101B-9397-08002B2CF9AE}" pid="22" name="Objective-Author (if other than you) [system]">
    <vt:lpwstr/>
  </property>
  <property fmtid="{D5CDD505-2E9C-101B-9397-08002B2CF9AE}" pid="23" name="Objective-Organisation [system]">
    <vt:lpwstr/>
  </property>
  <property fmtid="{D5CDD505-2E9C-101B-9397-08002B2CF9AE}" pid="24" name="Objective-Abstract / descriptors [system]">
    <vt:lpwstr/>
  </property>
  <property fmtid="{D5CDD505-2E9C-101B-9397-08002B2CF9AE}" pid="25" name="Objective-Allow Intranet Search [system]">
    <vt:bool>false</vt:bool>
  </property>
  <property fmtid="{D5CDD505-2E9C-101B-9397-08002B2CF9AE}" pid="26" name="Objective-Connect Creator [system]">
    <vt:lpwstr>will@tunablue.com.au</vt:lpwstr>
  </property>
</Properties>
</file>