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49" r:id="rId2"/>
  </p:sldMasterIdLst>
  <p:notesMasterIdLst>
    <p:notesMasterId r:id="rId16"/>
  </p:notesMasterIdLst>
  <p:handoutMasterIdLst>
    <p:handoutMasterId r:id="rId17"/>
  </p:handoutMasterIdLst>
  <p:sldIdLst>
    <p:sldId id="259" r:id="rId3"/>
    <p:sldId id="286" r:id="rId4"/>
    <p:sldId id="287" r:id="rId5"/>
    <p:sldId id="290" r:id="rId6"/>
    <p:sldId id="291" r:id="rId7"/>
    <p:sldId id="296" r:id="rId8"/>
    <p:sldId id="297" r:id="rId9"/>
    <p:sldId id="294" r:id="rId10"/>
    <p:sldId id="299" r:id="rId11"/>
    <p:sldId id="300" r:id="rId12"/>
    <p:sldId id="301" r:id="rId13"/>
    <p:sldId id="295" r:id="rId14"/>
    <p:sldId id="29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cks-Burns, Marie" initials="MBB" lastIdx="2" clrIdx="0"/>
  <p:cmAuthor id="1" name="mhannah"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57"/>
    <a:srgbClr val="0063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153" autoAdjust="0"/>
  </p:normalViewPr>
  <p:slideViewPr>
    <p:cSldViewPr>
      <p:cViewPr>
        <p:scale>
          <a:sx n="60" d="100"/>
          <a:sy n="60" d="100"/>
        </p:scale>
        <p:origin x="-811" y="-2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40669E-D967-4192-9EE8-207E1A2E436D}" type="datetimeFigureOut">
              <a:rPr lang="en-AU" smtClean="0"/>
              <a:pPr/>
              <a:t>19/05/2017</a:t>
            </a:fld>
            <a:endParaRPr lang="en-AU"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F83F6A-D015-47CC-BFD6-F148FA297BCF}" type="slidenum">
              <a:rPr lang="en-AU" smtClean="0"/>
              <a:pPr/>
              <a:t>‹#›</a:t>
            </a:fld>
            <a:endParaRPr lang="en-AU" dirty="0"/>
          </a:p>
        </p:txBody>
      </p:sp>
    </p:spTree>
    <p:extLst>
      <p:ext uri="{BB962C8B-B14F-4D97-AF65-F5344CB8AC3E}">
        <p14:creationId xmlns:p14="http://schemas.microsoft.com/office/powerpoint/2010/main" val="349740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2D2DFB-F4A2-43A6-976A-246BCD6988FA}" type="datetimeFigureOut">
              <a:rPr lang="en-AU" smtClean="0"/>
              <a:pPr/>
              <a:t>19/05/2017</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A375F-1B69-44CA-8CDF-E81015598DF8}" type="slidenum">
              <a:rPr lang="en-AU" smtClean="0"/>
              <a:pPr/>
              <a:t>‹#›</a:t>
            </a:fld>
            <a:endParaRPr lang="en-AU" dirty="0"/>
          </a:p>
        </p:txBody>
      </p:sp>
    </p:spTree>
    <p:extLst>
      <p:ext uri="{BB962C8B-B14F-4D97-AF65-F5344CB8AC3E}">
        <p14:creationId xmlns:p14="http://schemas.microsoft.com/office/powerpoint/2010/main" val="2708410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presentation will show</a:t>
            </a:r>
            <a:r>
              <a:rPr lang="en-AU" baseline="0" dirty="0" smtClean="0"/>
              <a:t> the results of a survey that many of you here today, or your colleagues and or predecessors back in August last year</a:t>
            </a:r>
          </a:p>
          <a:p>
            <a:r>
              <a:rPr lang="en-AU" baseline="0" dirty="0" smtClean="0"/>
              <a:t>An opportunity to hear from you today, to hear your needs, things you need to help you deliver biosecurity management in your local communities and organisations</a:t>
            </a:r>
          </a:p>
          <a:p>
            <a:r>
              <a:rPr lang="en-AU" baseline="0" dirty="0" smtClean="0"/>
              <a:t>From this sessions we will come away with practical solutions to address some of our needs</a:t>
            </a:r>
          </a:p>
        </p:txBody>
      </p:sp>
      <p:sp>
        <p:nvSpPr>
          <p:cNvPr id="4" name="Slide Number Placeholder 3"/>
          <p:cNvSpPr>
            <a:spLocks noGrp="1"/>
          </p:cNvSpPr>
          <p:nvPr>
            <p:ph type="sldNum" sz="quarter" idx="10"/>
          </p:nvPr>
        </p:nvSpPr>
        <p:spPr/>
        <p:txBody>
          <a:bodyPr/>
          <a:lstStyle/>
          <a:p>
            <a:fld id="{DFFA375F-1B69-44CA-8CDF-E81015598DF8}" type="slidenum">
              <a:rPr lang="en-AU" smtClean="0"/>
              <a:pPr/>
              <a:t>1</a:t>
            </a:fld>
            <a:endParaRPr lang="en-AU" dirty="0"/>
          </a:p>
        </p:txBody>
      </p:sp>
    </p:spTree>
    <p:extLst>
      <p:ext uri="{BB962C8B-B14F-4D97-AF65-F5344CB8AC3E}">
        <p14:creationId xmlns:p14="http://schemas.microsoft.com/office/powerpoint/2010/main" val="52821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FFA375F-1B69-44CA-8CDF-E81015598DF8}" type="slidenum">
              <a:rPr lang="en-AU" smtClean="0"/>
              <a:pPr/>
              <a:t>10</a:t>
            </a:fld>
            <a:endParaRPr lang="en-AU" dirty="0"/>
          </a:p>
        </p:txBody>
      </p:sp>
    </p:spTree>
    <p:extLst>
      <p:ext uri="{BB962C8B-B14F-4D97-AF65-F5344CB8AC3E}">
        <p14:creationId xmlns:p14="http://schemas.microsoft.com/office/powerpoint/2010/main" val="3071730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are just a snapshot of</a:t>
            </a:r>
            <a:r>
              <a:rPr lang="en-AU" baseline="0" dirty="0" smtClean="0"/>
              <a:t> what is being achieved and how we are doing our bit to address those needs…</a:t>
            </a:r>
          </a:p>
          <a:p>
            <a:r>
              <a:rPr lang="en-AU" baseline="0" dirty="0" smtClean="0"/>
              <a:t>What other practical solutions can we develop to help each other move forward?</a:t>
            </a:r>
            <a:endParaRPr lang="en-AU" dirty="0"/>
          </a:p>
        </p:txBody>
      </p:sp>
      <p:sp>
        <p:nvSpPr>
          <p:cNvPr id="4" name="Slide Number Placeholder 3"/>
          <p:cNvSpPr>
            <a:spLocks noGrp="1"/>
          </p:cNvSpPr>
          <p:nvPr>
            <p:ph type="sldNum" sz="quarter" idx="10"/>
          </p:nvPr>
        </p:nvSpPr>
        <p:spPr/>
        <p:txBody>
          <a:bodyPr/>
          <a:lstStyle/>
          <a:p>
            <a:fld id="{DFFA375F-1B69-44CA-8CDF-E81015598DF8}" type="slidenum">
              <a:rPr lang="en-AU" smtClean="0"/>
              <a:pPr/>
              <a:t>11</a:t>
            </a:fld>
            <a:endParaRPr lang="en-AU" dirty="0"/>
          </a:p>
        </p:txBody>
      </p:sp>
    </p:spTree>
    <p:extLst>
      <p:ext uri="{BB962C8B-B14F-4D97-AF65-F5344CB8AC3E}">
        <p14:creationId xmlns:p14="http://schemas.microsoft.com/office/powerpoint/2010/main" val="3071730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Is this a</a:t>
            </a:r>
            <a:r>
              <a:rPr lang="en-AU" baseline="0" dirty="0" smtClean="0"/>
              <a:t> practical solution?</a:t>
            </a:r>
          </a:p>
          <a:p>
            <a:r>
              <a:rPr lang="en-AU" baseline="0" dirty="0" smtClean="0"/>
              <a:t>Is this something that we all want.</a:t>
            </a:r>
          </a:p>
          <a:p>
            <a:r>
              <a:rPr lang="en-AU" baseline="0" dirty="0" smtClean="0"/>
              <a:t>I will  hand over to Will who will facilitate a discussion.</a:t>
            </a:r>
          </a:p>
          <a:p>
            <a:r>
              <a:rPr lang="en-AU" baseline="0" dirty="0" smtClean="0"/>
              <a:t>Can we build a network of advocates for biosecurity management?</a:t>
            </a:r>
          </a:p>
          <a:p>
            <a:r>
              <a:rPr lang="en-AU" baseline="0" dirty="0" smtClean="0"/>
              <a:t>Do we want a community of interest?</a:t>
            </a:r>
          </a:p>
          <a:p>
            <a:r>
              <a:rPr lang="en-AU" baseline="0" dirty="0" smtClean="0"/>
              <a:t>Over to you?</a:t>
            </a:r>
          </a:p>
          <a:p>
            <a:r>
              <a:rPr lang="en-AU" baseline="0" dirty="0" smtClean="0"/>
              <a:t>Many thanks for listening</a:t>
            </a:r>
          </a:p>
          <a:p>
            <a:r>
              <a:rPr lang="en-AU" baseline="0" dirty="0" smtClean="0"/>
              <a:t>Enjoy the rest of the forum</a:t>
            </a:r>
          </a:p>
          <a:p>
            <a:endParaRPr lang="en-AU" dirty="0"/>
          </a:p>
        </p:txBody>
      </p:sp>
      <p:sp>
        <p:nvSpPr>
          <p:cNvPr id="4" name="Slide Number Placeholder 3"/>
          <p:cNvSpPr>
            <a:spLocks noGrp="1"/>
          </p:cNvSpPr>
          <p:nvPr>
            <p:ph type="sldNum" sz="quarter" idx="10"/>
          </p:nvPr>
        </p:nvSpPr>
        <p:spPr/>
        <p:txBody>
          <a:bodyPr/>
          <a:lstStyle/>
          <a:p>
            <a:fld id="{DFFA375F-1B69-44CA-8CDF-E81015598DF8}" type="slidenum">
              <a:rPr lang="en-AU" smtClean="0"/>
              <a:pPr/>
              <a:t>13</a:t>
            </a:fld>
            <a:endParaRPr lang="en-AU" dirty="0"/>
          </a:p>
        </p:txBody>
      </p:sp>
    </p:spTree>
    <p:extLst>
      <p:ext uri="{BB962C8B-B14F-4D97-AF65-F5344CB8AC3E}">
        <p14:creationId xmlns:p14="http://schemas.microsoft.com/office/powerpoint/2010/main" val="307173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My presentation will take about</a:t>
            </a:r>
            <a:r>
              <a:rPr lang="en-AU" baseline="0" dirty="0" smtClean="0"/>
              <a:t> 10-15 mins </a:t>
            </a:r>
          </a:p>
          <a:p>
            <a:r>
              <a:rPr lang="en-AU" baseline="0" dirty="0" smtClean="0"/>
              <a:t>We will then spend the next 45 minutes discussing practical solutions that came up in the needs assessment.</a:t>
            </a:r>
          </a:p>
          <a:p>
            <a:r>
              <a:rPr lang="en-AU" baseline="0" dirty="0" smtClean="0"/>
              <a:t>So really my role here is to set the scene for you and then we will together come up with some practical solutions today that will help us move forward in this journey of biosecurity management.</a:t>
            </a:r>
          </a:p>
          <a:p>
            <a:endParaRPr lang="en-AU" dirty="0"/>
          </a:p>
        </p:txBody>
      </p:sp>
      <p:sp>
        <p:nvSpPr>
          <p:cNvPr id="4" name="Slide Number Placeholder 3"/>
          <p:cNvSpPr>
            <a:spLocks noGrp="1"/>
          </p:cNvSpPr>
          <p:nvPr>
            <p:ph type="sldNum" sz="quarter" idx="10"/>
          </p:nvPr>
        </p:nvSpPr>
        <p:spPr/>
        <p:txBody>
          <a:bodyPr/>
          <a:lstStyle/>
          <a:p>
            <a:fld id="{DFFA375F-1B69-44CA-8CDF-E81015598DF8}" type="slidenum">
              <a:rPr lang="en-AU" smtClean="0"/>
              <a:pPr/>
              <a:t>2</a:t>
            </a:fld>
            <a:endParaRPr lang="en-AU" dirty="0"/>
          </a:p>
        </p:txBody>
      </p:sp>
    </p:spTree>
    <p:extLst>
      <p:ext uri="{BB962C8B-B14F-4D97-AF65-F5344CB8AC3E}">
        <p14:creationId xmlns:p14="http://schemas.microsoft.com/office/powerpoint/2010/main" val="307173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a:t>
            </a:r>
            <a:r>
              <a:rPr lang="en-AU" baseline="0" dirty="0" smtClean="0"/>
              <a:t> why bother doing a needs assessment, isn’t it just a waste of time and money?</a:t>
            </a:r>
          </a:p>
          <a:p>
            <a:r>
              <a:rPr lang="en-AU" baseline="0" dirty="0" smtClean="0"/>
              <a:t>Well not really,  if we don’t ask you what your needs are how can we work towards building your capacity, </a:t>
            </a:r>
          </a:p>
          <a:p>
            <a:r>
              <a:rPr lang="en-AU" baseline="0" dirty="0" smtClean="0"/>
              <a:t>how can we deliver what you need?</a:t>
            </a:r>
          </a:p>
          <a:p>
            <a:r>
              <a:rPr lang="en-AU" baseline="0" dirty="0" smtClean="0"/>
              <a:t>How can we change the thinking in our organisation if we don’t know what we are changing from and changing to. </a:t>
            </a:r>
          </a:p>
          <a:p>
            <a:r>
              <a:rPr lang="en-AU" baseline="0" dirty="0" smtClean="0"/>
              <a:t>And how can we understand the barriers to change if we don't know what we are changing from and to…..</a:t>
            </a:r>
          </a:p>
          <a:p>
            <a:r>
              <a:rPr lang="en-AU" baseline="0" dirty="0" smtClean="0"/>
              <a:t>This needs assessment has allowed us to learn more about what the communities needs are in more detail.</a:t>
            </a:r>
          </a:p>
          <a:p>
            <a:r>
              <a:rPr lang="en-AU" baseline="0" dirty="0" smtClean="0"/>
              <a:t>It has provided an honest and objective description of needs that people might have otherwise told us publicly</a:t>
            </a:r>
          </a:p>
          <a:p>
            <a:r>
              <a:rPr lang="en-AU" baseline="0" dirty="0" smtClean="0"/>
              <a:t>This needs assessment has helped to alleviate opinions and bias and </a:t>
            </a:r>
          </a:p>
          <a:p>
            <a:r>
              <a:rPr lang="en-AU" baseline="0" dirty="0" smtClean="0"/>
              <a:t>Ensures that we check what others are thinking and feeling and clarifies other peoples points of view.</a:t>
            </a:r>
          </a:p>
          <a:p>
            <a:r>
              <a:rPr lang="en-AU" baseline="0" dirty="0" smtClean="0"/>
              <a:t>It assists in identifying common needs and common issues</a:t>
            </a:r>
          </a:p>
          <a:p>
            <a:r>
              <a:rPr lang="en-AU" baseline="0" dirty="0" smtClean="0"/>
              <a:t>By asking what your needs are helps us to plan and focus on delivering something the community wants and needs</a:t>
            </a:r>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DFFA375F-1B69-44CA-8CDF-E81015598DF8}" type="slidenum">
              <a:rPr lang="en-AU" smtClean="0"/>
              <a:pPr/>
              <a:t>3</a:t>
            </a:fld>
            <a:endParaRPr lang="en-AU" dirty="0"/>
          </a:p>
        </p:txBody>
      </p:sp>
    </p:spTree>
    <p:extLst>
      <p:ext uri="{BB962C8B-B14F-4D97-AF65-F5344CB8AC3E}">
        <p14:creationId xmlns:p14="http://schemas.microsoft.com/office/powerpoint/2010/main" val="46056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four groups that were surveyed are as shown on the screen.  </a:t>
            </a:r>
          </a:p>
          <a:p>
            <a:r>
              <a:rPr lang="en-AU" dirty="0" smtClean="0"/>
              <a:t>These</a:t>
            </a:r>
            <a:r>
              <a:rPr lang="en-AU" baseline="0" dirty="0" smtClean="0"/>
              <a:t> stakeholders are primary stakeholders for biosecurity management.</a:t>
            </a:r>
          </a:p>
          <a:p>
            <a:r>
              <a:rPr lang="en-AU" baseline="0" dirty="0" smtClean="0"/>
              <a:t>There were 22 local government areas invited to participate</a:t>
            </a:r>
          </a:p>
          <a:p>
            <a:r>
              <a:rPr lang="en-AU" baseline="0" dirty="0" smtClean="0"/>
              <a:t>There were all the existing biosecurity groups at the time invited to participate, which were 7 groups.</a:t>
            </a:r>
          </a:p>
          <a:p>
            <a:r>
              <a:rPr lang="en-AU" baseline="0" dirty="0" smtClean="0"/>
              <a:t>The five NRM groups were invited to participate.</a:t>
            </a:r>
          </a:p>
          <a:p>
            <a:r>
              <a:rPr lang="en-AU" baseline="0" dirty="0" smtClean="0"/>
              <a:t>Six biosecurity staff at DAFWA were invited to participate in the survey.</a:t>
            </a:r>
          </a:p>
        </p:txBody>
      </p:sp>
      <p:sp>
        <p:nvSpPr>
          <p:cNvPr id="4" name="Slide Number Placeholder 3"/>
          <p:cNvSpPr>
            <a:spLocks noGrp="1"/>
          </p:cNvSpPr>
          <p:nvPr>
            <p:ph type="sldNum" sz="quarter" idx="10"/>
          </p:nvPr>
        </p:nvSpPr>
        <p:spPr/>
        <p:txBody>
          <a:bodyPr/>
          <a:lstStyle/>
          <a:p>
            <a:fld id="{DFFA375F-1B69-44CA-8CDF-E81015598DF8}" type="slidenum">
              <a:rPr lang="en-AU" smtClean="0"/>
              <a:pPr/>
              <a:t>4</a:t>
            </a:fld>
            <a:endParaRPr lang="en-AU" dirty="0"/>
          </a:p>
        </p:txBody>
      </p:sp>
    </p:spTree>
    <p:extLst>
      <p:ext uri="{BB962C8B-B14F-4D97-AF65-F5344CB8AC3E}">
        <p14:creationId xmlns:p14="http://schemas.microsoft.com/office/powerpoint/2010/main" val="2267514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Four</a:t>
            </a:r>
            <a:r>
              <a:rPr lang="en-AU" baseline="0" dirty="0" smtClean="0"/>
              <a:t> separate surveys were designed for each of the four groups of participants.</a:t>
            </a:r>
          </a:p>
          <a:p>
            <a:r>
              <a:rPr lang="en-AU" dirty="0" smtClean="0"/>
              <a:t>The</a:t>
            </a:r>
            <a:r>
              <a:rPr lang="en-AU" baseline="0" dirty="0" smtClean="0"/>
              <a:t> questions were written with input from researchers at the University of New England in NSW, who are research partners on this project.</a:t>
            </a:r>
          </a:p>
          <a:p>
            <a:endParaRPr lang="en-AU" baseline="0" dirty="0" smtClean="0"/>
          </a:p>
          <a:p>
            <a:r>
              <a:rPr lang="en-AU" b="1" baseline="0" dirty="0" smtClean="0"/>
              <a:t>Examples of the questions asked to biosecurity groups were:</a:t>
            </a:r>
          </a:p>
          <a:p>
            <a:r>
              <a:rPr lang="en-AU" baseline="0" dirty="0" smtClean="0"/>
              <a:t>What do you need to be able to effectively engage with the wider community in your area?</a:t>
            </a:r>
          </a:p>
          <a:p>
            <a:r>
              <a:rPr lang="en-AU" baseline="0" dirty="0" smtClean="0"/>
              <a:t>In your opinion what is needed to transform biosecurity management in the south west agricultural land division from a government led approach to a community led approach?</a:t>
            </a:r>
          </a:p>
          <a:p>
            <a:r>
              <a:rPr lang="en-AU" b="1" baseline="0" dirty="0" smtClean="0"/>
              <a:t>Examples of the questions asked to local government were?</a:t>
            </a:r>
          </a:p>
          <a:p>
            <a:r>
              <a:rPr lang="en-AU" baseline="0" dirty="0" smtClean="0"/>
              <a:t>In your opinion what do you need to work effectively with new and emerging biosecurity groups?</a:t>
            </a:r>
          </a:p>
          <a:p>
            <a:r>
              <a:rPr lang="en-AU" baseline="0" dirty="0" smtClean="0"/>
              <a:t>What types of leadership behaviours do you need to see from the local biosecurity group to warrant local government support for that group?</a:t>
            </a:r>
          </a:p>
          <a:p>
            <a:r>
              <a:rPr lang="en-AU" b="1" baseline="0" dirty="0" smtClean="0"/>
              <a:t>Examples of questions asked to biosecurity officers were:</a:t>
            </a:r>
          </a:p>
          <a:p>
            <a:r>
              <a:rPr lang="en-AU" baseline="0" dirty="0" smtClean="0"/>
              <a:t>From your perspective what behaviour changes do you think need to happen in biosecurity groups for you to be able to support the groups better?</a:t>
            </a:r>
          </a:p>
          <a:p>
            <a:r>
              <a:rPr lang="en-AU" baseline="0" dirty="0" smtClean="0"/>
              <a:t>From your perspective what support do you need to be able to deliver these behaviour changes?</a:t>
            </a:r>
          </a:p>
          <a:p>
            <a:r>
              <a:rPr lang="en-AU" b="1" baseline="0" dirty="0" smtClean="0"/>
              <a:t>Examples of questions asked to NRM groups were:</a:t>
            </a:r>
          </a:p>
          <a:p>
            <a:r>
              <a:rPr lang="en-AU" baseline="0" dirty="0" smtClean="0"/>
              <a:t>What does your organisation need to be able to engage effectively with the community on biosecurity issues?</a:t>
            </a:r>
          </a:p>
          <a:p>
            <a:r>
              <a:rPr lang="en-AU" baseline="0" dirty="0" smtClean="0"/>
              <a:t>From your experience what do you think a local biosecurity group could offer biosecurity management in your region?</a:t>
            </a:r>
            <a:endParaRPr lang="en-AU" dirty="0"/>
          </a:p>
        </p:txBody>
      </p:sp>
      <p:sp>
        <p:nvSpPr>
          <p:cNvPr id="4" name="Slide Number Placeholder 3"/>
          <p:cNvSpPr>
            <a:spLocks noGrp="1"/>
          </p:cNvSpPr>
          <p:nvPr>
            <p:ph type="sldNum" sz="quarter" idx="10"/>
          </p:nvPr>
        </p:nvSpPr>
        <p:spPr/>
        <p:txBody>
          <a:bodyPr/>
          <a:lstStyle/>
          <a:p>
            <a:fld id="{DFFA375F-1B69-44CA-8CDF-E81015598DF8}" type="slidenum">
              <a:rPr lang="en-AU" smtClean="0"/>
              <a:pPr/>
              <a:t>5</a:t>
            </a:fld>
            <a:endParaRPr lang="en-AU" dirty="0"/>
          </a:p>
        </p:txBody>
      </p:sp>
    </p:spTree>
    <p:extLst>
      <p:ext uri="{BB962C8B-B14F-4D97-AF65-F5344CB8AC3E}">
        <p14:creationId xmlns:p14="http://schemas.microsoft.com/office/powerpoint/2010/main" val="36200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were a lot of needs that came out of this assessment…this is just a snapshot</a:t>
            </a:r>
          </a:p>
          <a:p>
            <a:r>
              <a:rPr lang="en-AU" dirty="0" smtClean="0"/>
              <a:t>Perhaps</a:t>
            </a:r>
            <a:r>
              <a:rPr lang="en-AU" baseline="0" dirty="0" smtClean="0"/>
              <a:t> some of those needs have been addressed between the time that the survey was done and now</a:t>
            </a:r>
          </a:p>
          <a:p>
            <a:r>
              <a:rPr lang="en-AU" baseline="0" dirty="0" smtClean="0"/>
              <a:t>However I expect that many of those do still exist</a:t>
            </a:r>
          </a:p>
          <a:p>
            <a:r>
              <a:rPr lang="en-AU" baseline="0" dirty="0" smtClean="0"/>
              <a:t>The solutions doesn’t sit with any one organisation but with all of us, we are all stakeholders in the control of declared pests in our landscape.</a:t>
            </a:r>
          </a:p>
          <a:p>
            <a:r>
              <a:rPr lang="en-AU" baseline="0" dirty="0" smtClean="0"/>
              <a:t>Lets take some time now to discuss and analyse these needs and come up with practical solutions together as a community interested and passionate about biosecurity management.</a:t>
            </a:r>
          </a:p>
          <a:p>
            <a:r>
              <a:rPr lang="en-AU" baseline="0" dirty="0" smtClean="0"/>
              <a:t>As a community with a common interest and passion.</a:t>
            </a:r>
          </a:p>
          <a:p>
            <a:r>
              <a:rPr lang="en-AU" baseline="0" dirty="0" smtClean="0"/>
              <a:t>Have you heard of a community of interest?</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DFFA375F-1B69-44CA-8CDF-E81015598DF8}" type="slidenum">
              <a:rPr lang="en-AU" smtClean="0"/>
              <a:pPr/>
              <a:t>6</a:t>
            </a:fld>
            <a:endParaRPr lang="en-AU" dirty="0"/>
          </a:p>
        </p:txBody>
      </p:sp>
    </p:spTree>
    <p:extLst>
      <p:ext uri="{BB962C8B-B14F-4D97-AF65-F5344CB8AC3E}">
        <p14:creationId xmlns:p14="http://schemas.microsoft.com/office/powerpoint/2010/main" val="362007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needs were all</a:t>
            </a:r>
            <a:r>
              <a:rPr lang="en-AU" baseline="0" dirty="0" smtClean="0"/>
              <a:t> around relationship building,  helping to put governance structures in place, building processes and strengthening capacity.</a:t>
            </a:r>
            <a:endParaRPr lang="en-AU" dirty="0"/>
          </a:p>
        </p:txBody>
      </p:sp>
      <p:sp>
        <p:nvSpPr>
          <p:cNvPr id="4" name="Slide Number Placeholder 3"/>
          <p:cNvSpPr>
            <a:spLocks noGrp="1"/>
          </p:cNvSpPr>
          <p:nvPr>
            <p:ph type="sldNum" sz="quarter" idx="10"/>
          </p:nvPr>
        </p:nvSpPr>
        <p:spPr/>
        <p:txBody>
          <a:bodyPr/>
          <a:lstStyle/>
          <a:p>
            <a:fld id="{DFFA375F-1B69-44CA-8CDF-E81015598DF8}" type="slidenum">
              <a:rPr lang="en-AU" smtClean="0"/>
              <a:pPr/>
              <a:t>7</a:t>
            </a:fld>
            <a:endParaRPr lang="en-AU" dirty="0"/>
          </a:p>
        </p:txBody>
      </p:sp>
    </p:spTree>
    <p:extLst>
      <p:ext uri="{BB962C8B-B14F-4D97-AF65-F5344CB8AC3E}">
        <p14:creationId xmlns:p14="http://schemas.microsoft.com/office/powerpoint/2010/main" val="36200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FFA375F-1B69-44CA-8CDF-E81015598DF8}" type="slidenum">
              <a:rPr lang="en-AU" smtClean="0"/>
              <a:pPr/>
              <a:t>8</a:t>
            </a:fld>
            <a:endParaRPr lang="en-AU" dirty="0"/>
          </a:p>
        </p:txBody>
      </p:sp>
    </p:spTree>
    <p:extLst>
      <p:ext uri="{BB962C8B-B14F-4D97-AF65-F5344CB8AC3E}">
        <p14:creationId xmlns:p14="http://schemas.microsoft.com/office/powerpoint/2010/main" val="3071730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FFA375F-1B69-44CA-8CDF-E81015598DF8}" type="slidenum">
              <a:rPr lang="en-AU" smtClean="0"/>
              <a:pPr/>
              <a:t>9</a:t>
            </a:fld>
            <a:endParaRPr lang="en-AU" dirty="0"/>
          </a:p>
        </p:txBody>
      </p:sp>
    </p:spTree>
    <p:extLst>
      <p:ext uri="{BB962C8B-B14F-4D97-AF65-F5344CB8AC3E}">
        <p14:creationId xmlns:p14="http://schemas.microsoft.com/office/powerpoint/2010/main" val="3071730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916832"/>
            <a:ext cx="8424000" cy="1470025"/>
          </a:xfrm>
          <a:prstGeom prst="rect">
            <a:avLst/>
          </a:prstGeom>
        </p:spPr>
        <p:txBody>
          <a:bodyPr lIns="0" rIns="0" anchor="b">
            <a:normAutofit/>
          </a:bodyPr>
          <a:lstStyle>
            <a:lvl1pPr algn="l">
              <a:defRPr sz="4000" baseline="0">
                <a:solidFill>
                  <a:schemeClr val="tx2"/>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60000" y="3398937"/>
            <a:ext cx="8424000" cy="1752600"/>
          </a:xfrm>
        </p:spPr>
        <p:txBody>
          <a:bodyPr>
            <a:normAutofit/>
          </a:bodyPr>
          <a:lstStyle>
            <a:lvl1pPr marL="0" indent="0" algn="l">
              <a:buNone/>
              <a:defRPr sz="2000" b="0" i="0" baseline="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4" name="TextBox 3"/>
          <p:cNvSpPr txBox="1"/>
          <p:nvPr userDrawn="1"/>
        </p:nvSpPr>
        <p:spPr>
          <a:xfrm>
            <a:off x="3851920" y="404664"/>
            <a:ext cx="5040560" cy="369332"/>
          </a:xfrm>
          <a:prstGeom prst="rect">
            <a:avLst/>
          </a:prstGeom>
          <a:noFill/>
          <a:ln>
            <a:solidFill>
              <a:srgbClr val="007D57"/>
            </a:solidFill>
          </a:ln>
          <a:effectLst>
            <a:innerShdw blurRad="63500" dist="50800" dir="13500000">
              <a:prstClr val="black">
                <a:alpha val="50000"/>
              </a:prstClr>
            </a:innerShdw>
          </a:effectLst>
        </p:spPr>
        <p:txBody>
          <a:bodyPr wrap="square" rtlCol="0">
            <a:spAutoFit/>
          </a:bodyPr>
          <a:lstStyle/>
          <a:p>
            <a:r>
              <a:rPr lang="en-AU" dirty="0" smtClean="0"/>
              <a:t>Boosting</a:t>
            </a:r>
            <a:r>
              <a:rPr lang="en-AU" baseline="0" dirty="0" smtClean="0"/>
              <a:t> Biosecurity Defences</a:t>
            </a:r>
            <a:endParaRPr lang="en-AU" dirty="0"/>
          </a:p>
        </p:txBody>
      </p:sp>
      <p:sp>
        <p:nvSpPr>
          <p:cNvPr id="5" name="Rectangle 4"/>
          <p:cNvSpPr/>
          <p:nvPr userDrawn="1"/>
        </p:nvSpPr>
        <p:spPr>
          <a:xfrm>
            <a:off x="3743908" y="404664"/>
            <a:ext cx="52565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bg1"/>
                </a:solidFill>
                <a:latin typeface="+mn-lt"/>
              </a:rPr>
              <a:t>Boosting</a:t>
            </a:r>
            <a:r>
              <a:rPr lang="en-AU" sz="2400" b="1" baseline="0" dirty="0" smtClean="0">
                <a:solidFill>
                  <a:schemeClr val="bg1"/>
                </a:solidFill>
                <a:latin typeface="+mn-lt"/>
              </a:rPr>
              <a:t> Biosecurity Defences</a:t>
            </a:r>
            <a:endParaRPr lang="en-AU" sz="2400" b="1" dirty="0">
              <a:solidFill>
                <a:schemeClr val="bg1"/>
              </a:solidFill>
              <a:latin typeface="+mn-lt"/>
            </a:endParaRPr>
          </a:p>
        </p:txBody>
      </p:sp>
    </p:spTree>
    <p:extLst>
      <p:ext uri="{BB962C8B-B14F-4D97-AF65-F5344CB8AC3E}">
        <p14:creationId xmlns:p14="http://schemas.microsoft.com/office/powerpoint/2010/main" val="40565388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item with caption">
    <p:spTree>
      <p:nvGrpSpPr>
        <p:cNvPr id="1" name=""/>
        <p:cNvGrpSpPr/>
        <p:nvPr/>
      </p:nvGrpSpPr>
      <p:grpSpPr>
        <a:xfrm>
          <a:off x="0" y="0"/>
          <a:ext cx="0" cy="0"/>
          <a:chOff x="0" y="0"/>
          <a:chExt cx="0" cy="0"/>
        </a:xfrm>
      </p:grpSpPr>
      <p:sp>
        <p:nvSpPr>
          <p:cNvPr id="6" name="Media Placeholder 5"/>
          <p:cNvSpPr>
            <a:spLocks noGrp="1"/>
          </p:cNvSpPr>
          <p:nvPr>
            <p:ph type="media" sz="quarter" idx="14" hasCustomPrompt="1"/>
          </p:nvPr>
        </p:nvSpPr>
        <p:spPr>
          <a:xfrm>
            <a:off x="360000" y="1116000"/>
            <a:ext cx="8424000" cy="38988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stStyle>
          <a:p>
            <a:r>
              <a:rPr lang="en-US" dirty="0" smtClean="0"/>
              <a:t>Click icon to add media item</a:t>
            </a:r>
            <a:endParaRPr lang="en-AU" dirty="0" smtClean="0"/>
          </a:p>
          <a:p>
            <a:endParaRPr lang="en-AU" dirty="0"/>
          </a:p>
        </p:txBody>
      </p:sp>
      <p:sp>
        <p:nvSpPr>
          <p:cNvPr id="2" name="Title 1"/>
          <p:cNvSpPr>
            <a:spLocks noGrp="1"/>
          </p:cNvSpPr>
          <p:nvPr>
            <p:ph type="title"/>
          </p:nvPr>
        </p:nvSpPr>
        <p:spPr>
          <a:xfrm>
            <a:off x="360000" y="5013176"/>
            <a:ext cx="8424000" cy="504056"/>
          </a:xfrm>
          <a:prstGeom prst="rect">
            <a:avLst/>
          </a:prstGeom>
        </p:spPr>
        <p:txBody>
          <a:bodyPr anchor="b"/>
          <a:lstStyle>
            <a:lvl1pPr algn="l">
              <a:defRPr sz="2000" b="1" baseline="0">
                <a:solidFill>
                  <a:schemeClr val="accent1"/>
                </a:solidFill>
              </a:defRPr>
            </a:lvl1pPr>
          </a:lstStyle>
          <a:p>
            <a:r>
              <a:rPr lang="en-US" smtClean="0"/>
              <a:t>Click to edit Master title style</a:t>
            </a:r>
            <a:endParaRPr lang="en-AU" dirty="0"/>
          </a:p>
        </p:txBody>
      </p:sp>
      <p:sp>
        <p:nvSpPr>
          <p:cNvPr id="4" name="Text Placeholder 3"/>
          <p:cNvSpPr>
            <a:spLocks noGrp="1"/>
          </p:cNvSpPr>
          <p:nvPr>
            <p:ph type="body" sz="half" idx="2"/>
          </p:nvPr>
        </p:nvSpPr>
        <p:spPr>
          <a:xfrm>
            <a:off x="360000" y="5517232"/>
            <a:ext cx="8424000" cy="654968"/>
          </a:xfrm>
        </p:spPr>
        <p:txBody>
          <a:bodyPr/>
          <a:lstStyle>
            <a:lvl1pPr marL="0" indent="0">
              <a:buNone/>
              <a:defRPr sz="14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04239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0000" y="5013176"/>
            <a:ext cx="8424000" cy="504056"/>
          </a:xfrm>
          <a:prstGeom prst="rect">
            <a:avLst/>
          </a:prstGeom>
        </p:spPr>
        <p:txBody>
          <a:bodyPr anchor="b"/>
          <a:lstStyle>
            <a:lvl1pPr algn="l">
              <a:defRPr sz="2000" b="1" baseline="0">
                <a:solidFill>
                  <a:schemeClr val="accent1"/>
                </a:solidFill>
              </a:defRPr>
            </a:lvl1pPr>
          </a:lstStyle>
          <a:p>
            <a:r>
              <a:rPr lang="en-US" smtClean="0"/>
              <a:t>Click to edit Master title style</a:t>
            </a:r>
            <a:endParaRPr lang="en-AU" dirty="0"/>
          </a:p>
        </p:txBody>
      </p:sp>
      <p:sp>
        <p:nvSpPr>
          <p:cNvPr id="3" name="Picture Placeholder 2"/>
          <p:cNvSpPr>
            <a:spLocks noGrp="1"/>
          </p:cNvSpPr>
          <p:nvPr>
            <p:ph type="pic" idx="1"/>
          </p:nvPr>
        </p:nvSpPr>
        <p:spPr>
          <a:xfrm>
            <a:off x="360000" y="1116000"/>
            <a:ext cx="8424000" cy="3897176"/>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360000" y="5517232"/>
            <a:ext cx="8424000" cy="654968"/>
          </a:xfrm>
        </p:spPr>
        <p:txBody>
          <a:bodyPr/>
          <a:lstStyle>
            <a:lvl1pPr marL="0" indent="0">
              <a:buNone/>
              <a:defRPr sz="14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17138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1828" y="1116000"/>
            <a:ext cx="5184000" cy="5040000"/>
          </a:xfrm>
        </p:spPr>
        <p:txBody>
          <a:bodyPr/>
          <a:lstStyle>
            <a:lvl1pPr marL="0" indent="0">
              <a:buNone/>
              <a:defRPr sz="1800" b="1" i="0" baseline="0">
                <a:solidFill>
                  <a:schemeClr val="accent1"/>
                </a:solidFill>
              </a:defRPr>
            </a:lvl1pPr>
            <a:lvl2pPr>
              <a:defRPr sz="1800" baseline="0"/>
            </a:lvl2pPr>
            <a:lvl3pPr>
              <a:defRPr sz="18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360000" y="4293096"/>
            <a:ext cx="3008313" cy="1872208"/>
          </a:xfrm>
        </p:spPr>
        <p:txBody>
          <a:bodyPr/>
          <a:lstStyle>
            <a:lvl1pPr marL="0" indent="0">
              <a:buNone/>
              <a:defRPr sz="14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Picture Placeholder 5"/>
          <p:cNvSpPr>
            <a:spLocks noGrp="1"/>
          </p:cNvSpPr>
          <p:nvPr>
            <p:ph type="pic" sz="quarter" idx="14"/>
          </p:nvPr>
        </p:nvSpPr>
        <p:spPr>
          <a:xfrm>
            <a:off x="360000" y="1116000"/>
            <a:ext cx="3009600" cy="3095625"/>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stStyle>
          <a:p>
            <a:r>
              <a:rPr lang="en-US" dirty="0" smtClean="0"/>
              <a:t>Click icon to add picture</a:t>
            </a:r>
            <a:endParaRPr lang="en-AU" dirty="0"/>
          </a:p>
        </p:txBody>
      </p:sp>
    </p:spTree>
    <p:extLst>
      <p:ext uri="{BB962C8B-B14F-4D97-AF65-F5344CB8AC3E}">
        <p14:creationId xmlns:p14="http://schemas.microsoft.com/office/powerpoint/2010/main" val="10992212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Images with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60000" y="2780928"/>
            <a:ext cx="1872000" cy="648072"/>
          </a:xfrm>
        </p:spPr>
        <p:txBody>
          <a:bodyPr>
            <a:normAutofit/>
          </a:bodyPr>
          <a:lstStyle>
            <a:lvl1pPr marL="0" indent="0">
              <a:buNone/>
              <a:defRPr sz="12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Picture Placeholder 6"/>
          <p:cNvSpPr>
            <a:spLocks noGrp="1"/>
          </p:cNvSpPr>
          <p:nvPr>
            <p:ph type="pic" sz="quarter" idx="14"/>
          </p:nvPr>
        </p:nvSpPr>
        <p:spPr>
          <a:xfrm>
            <a:off x="2543738" y="1340768"/>
            <a:ext cx="1872000" cy="1440000"/>
          </a:xfrm>
        </p:spPr>
        <p:txBody>
          <a:bodyPr/>
          <a:lstStyle>
            <a:lvl1pPr marL="0" indent="0" algn="ctr">
              <a:buNone/>
              <a:defRPr sz="1200"/>
            </a:lvl1pPr>
          </a:lstStyle>
          <a:p>
            <a:r>
              <a:rPr lang="en-US" dirty="0" smtClean="0"/>
              <a:t>Click icon to add picture</a:t>
            </a:r>
            <a:endParaRPr lang="en-AU" dirty="0" smtClean="0"/>
          </a:p>
        </p:txBody>
      </p:sp>
      <p:sp>
        <p:nvSpPr>
          <p:cNvPr id="9" name="Picture Placeholder 8"/>
          <p:cNvSpPr>
            <a:spLocks noGrp="1"/>
          </p:cNvSpPr>
          <p:nvPr>
            <p:ph type="pic" sz="quarter" idx="15"/>
          </p:nvPr>
        </p:nvSpPr>
        <p:spPr>
          <a:xfrm>
            <a:off x="360000" y="1340768"/>
            <a:ext cx="1872000" cy="1440000"/>
          </a:xfrm>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b="1" i="0" baseline="0"/>
            </a:lvl1pPr>
          </a:lstStyle>
          <a:p>
            <a:r>
              <a:rPr lang="en-US" dirty="0" smtClean="0"/>
              <a:t>Click icon to add picture</a:t>
            </a:r>
            <a:endParaRPr lang="en-AU" dirty="0" smtClean="0"/>
          </a:p>
        </p:txBody>
      </p:sp>
      <p:sp>
        <p:nvSpPr>
          <p:cNvPr id="13" name="Picture Placeholder 12"/>
          <p:cNvSpPr>
            <a:spLocks noGrp="1"/>
          </p:cNvSpPr>
          <p:nvPr>
            <p:ph type="pic" sz="quarter" idx="16"/>
          </p:nvPr>
        </p:nvSpPr>
        <p:spPr>
          <a:xfrm>
            <a:off x="4727476" y="1340768"/>
            <a:ext cx="1872000" cy="144000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endParaRPr lang="en-AU" dirty="0" smtClean="0"/>
          </a:p>
        </p:txBody>
      </p:sp>
      <p:sp>
        <p:nvSpPr>
          <p:cNvPr id="15" name="Picture Placeholder 14"/>
          <p:cNvSpPr>
            <a:spLocks noGrp="1"/>
          </p:cNvSpPr>
          <p:nvPr>
            <p:ph type="pic" sz="quarter" idx="17"/>
          </p:nvPr>
        </p:nvSpPr>
        <p:spPr>
          <a:xfrm>
            <a:off x="6911215" y="1340768"/>
            <a:ext cx="1872000" cy="144000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baseline="0"/>
            </a:lvl1pPr>
          </a:lstStyle>
          <a:p>
            <a:r>
              <a:rPr lang="en-US" dirty="0" smtClean="0"/>
              <a:t>Click icon to add picture</a:t>
            </a:r>
            <a:endParaRPr lang="en-AU" dirty="0" smtClean="0"/>
          </a:p>
        </p:txBody>
      </p:sp>
      <p:sp>
        <p:nvSpPr>
          <p:cNvPr id="16" name="Text Placeholder 3"/>
          <p:cNvSpPr>
            <a:spLocks noGrp="1"/>
          </p:cNvSpPr>
          <p:nvPr>
            <p:ph type="body" sz="half" idx="18"/>
          </p:nvPr>
        </p:nvSpPr>
        <p:spPr>
          <a:xfrm>
            <a:off x="2543271" y="2780928"/>
            <a:ext cx="1872000" cy="648072"/>
          </a:xfrm>
        </p:spPr>
        <p:txBody>
          <a:bodyPr>
            <a:normAutofit/>
          </a:bodyPr>
          <a:lstStyle>
            <a:lvl1pPr marL="0" indent="0">
              <a:buNone/>
              <a:defRPr sz="12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Text Placeholder 3"/>
          <p:cNvSpPr>
            <a:spLocks noGrp="1"/>
          </p:cNvSpPr>
          <p:nvPr>
            <p:ph type="body" sz="half" idx="19"/>
          </p:nvPr>
        </p:nvSpPr>
        <p:spPr>
          <a:xfrm>
            <a:off x="4726542" y="2780928"/>
            <a:ext cx="1872000" cy="648072"/>
          </a:xfrm>
        </p:spPr>
        <p:txBody>
          <a:bodyPr>
            <a:normAutofit/>
          </a:bodyPr>
          <a:lstStyle>
            <a:lvl1pPr marL="0" indent="0">
              <a:buNone/>
              <a:defRPr sz="12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0"/>
          </p:nvPr>
        </p:nvSpPr>
        <p:spPr>
          <a:xfrm>
            <a:off x="6909812" y="2780928"/>
            <a:ext cx="1872000" cy="648072"/>
          </a:xfrm>
        </p:spPr>
        <p:txBody>
          <a:bodyPr>
            <a:normAutofit/>
          </a:bodyPr>
          <a:lstStyle>
            <a:lvl1pPr marL="0" indent="0">
              <a:buNone/>
              <a:defRPr sz="12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21"/>
          </p:nvPr>
        </p:nvSpPr>
        <p:spPr>
          <a:xfrm>
            <a:off x="360000" y="5301208"/>
            <a:ext cx="1872000" cy="648072"/>
          </a:xfrm>
        </p:spPr>
        <p:txBody>
          <a:bodyPr>
            <a:normAutofit/>
          </a:bodyPr>
          <a:lstStyle>
            <a:lvl1pPr marL="0" indent="0">
              <a:buNone/>
              <a:defRPr sz="12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Picture Placeholder 6"/>
          <p:cNvSpPr>
            <a:spLocks noGrp="1"/>
          </p:cNvSpPr>
          <p:nvPr>
            <p:ph type="pic" sz="quarter" idx="22"/>
          </p:nvPr>
        </p:nvSpPr>
        <p:spPr>
          <a:xfrm>
            <a:off x="2544000" y="3861048"/>
            <a:ext cx="1872000" cy="1440000"/>
          </a:xfrm>
        </p:spPr>
        <p:txBody>
          <a:bodyPr/>
          <a:lstStyle>
            <a:lvl1pPr marL="0" indent="0" algn="ctr">
              <a:buNone/>
              <a:defRPr sz="1200"/>
            </a:lvl1pPr>
          </a:lstStyle>
          <a:p>
            <a:r>
              <a:rPr lang="en-US" dirty="0" smtClean="0"/>
              <a:t>Click icon to add picture</a:t>
            </a:r>
            <a:endParaRPr lang="en-AU" dirty="0" smtClean="0"/>
          </a:p>
        </p:txBody>
      </p:sp>
      <p:sp>
        <p:nvSpPr>
          <p:cNvPr id="21" name="Picture Placeholder 8"/>
          <p:cNvSpPr>
            <a:spLocks noGrp="1"/>
          </p:cNvSpPr>
          <p:nvPr>
            <p:ph type="pic" sz="quarter" idx="23"/>
          </p:nvPr>
        </p:nvSpPr>
        <p:spPr>
          <a:xfrm>
            <a:off x="360000" y="3861048"/>
            <a:ext cx="1872000" cy="1440000"/>
          </a:xfrm>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b="1" i="0" baseline="0"/>
            </a:lvl1pPr>
          </a:lstStyle>
          <a:p>
            <a:r>
              <a:rPr lang="en-US" dirty="0" smtClean="0"/>
              <a:t>Click icon to add picture</a:t>
            </a:r>
            <a:endParaRPr lang="en-AU" dirty="0" smtClean="0"/>
          </a:p>
        </p:txBody>
      </p:sp>
      <p:sp>
        <p:nvSpPr>
          <p:cNvPr id="22" name="Picture Placeholder 12"/>
          <p:cNvSpPr>
            <a:spLocks noGrp="1"/>
          </p:cNvSpPr>
          <p:nvPr>
            <p:ph type="pic" sz="quarter" idx="24"/>
          </p:nvPr>
        </p:nvSpPr>
        <p:spPr>
          <a:xfrm>
            <a:off x="4728000" y="3861048"/>
            <a:ext cx="1872000" cy="144000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endParaRPr lang="en-AU" dirty="0" smtClean="0"/>
          </a:p>
        </p:txBody>
      </p:sp>
      <p:sp>
        <p:nvSpPr>
          <p:cNvPr id="23" name="Picture Placeholder 14"/>
          <p:cNvSpPr>
            <a:spLocks noGrp="1"/>
          </p:cNvSpPr>
          <p:nvPr>
            <p:ph type="pic" sz="quarter" idx="25"/>
          </p:nvPr>
        </p:nvSpPr>
        <p:spPr>
          <a:xfrm>
            <a:off x="6912000" y="3861048"/>
            <a:ext cx="1872000" cy="144000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baseline="0"/>
            </a:lvl1pPr>
          </a:lstStyle>
          <a:p>
            <a:r>
              <a:rPr lang="en-US" dirty="0" smtClean="0"/>
              <a:t>Click icon to add picture</a:t>
            </a:r>
            <a:endParaRPr lang="en-AU" dirty="0" smtClean="0"/>
          </a:p>
        </p:txBody>
      </p:sp>
      <p:sp>
        <p:nvSpPr>
          <p:cNvPr id="24" name="Text Placeholder 3"/>
          <p:cNvSpPr>
            <a:spLocks noGrp="1"/>
          </p:cNvSpPr>
          <p:nvPr>
            <p:ph type="body" sz="half" idx="26"/>
          </p:nvPr>
        </p:nvSpPr>
        <p:spPr>
          <a:xfrm>
            <a:off x="2544000" y="5301208"/>
            <a:ext cx="1872000" cy="648072"/>
          </a:xfrm>
        </p:spPr>
        <p:txBody>
          <a:bodyPr>
            <a:normAutofit/>
          </a:bodyPr>
          <a:lstStyle>
            <a:lvl1pPr marL="0" indent="0">
              <a:buNone/>
              <a:defRPr sz="12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3"/>
          <p:cNvSpPr>
            <a:spLocks noGrp="1"/>
          </p:cNvSpPr>
          <p:nvPr>
            <p:ph type="body" sz="half" idx="27"/>
          </p:nvPr>
        </p:nvSpPr>
        <p:spPr>
          <a:xfrm>
            <a:off x="4728000" y="5301208"/>
            <a:ext cx="1872000" cy="648072"/>
          </a:xfrm>
        </p:spPr>
        <p:txBody>
          <a:bodyPr>
            <a:normAutofit/>
          </a:bodyPr>
          <a:lstStyle>
            <a:lvl1pPr marL="0" indent="0">
              <a:buNone/>
              <a:defRPr sz="12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6" name="Text Placeholder 3"/>
          <p:cNvSpPr>
            <a:spLocks noGrp="1"/>
          </p:cNvSpPr>
          <p:nvPr>
            <p:ph type="body" sz="half" idx="28"/>
          </p:nvPr>
        </p:nvSpPr>
        <p:spPr>
          <a:xfrm>
            <a:off x="6912000" y="5301208"/>
            <a:ext cx="1872000" cy="648072"/>
          </a:xfrm>
        </p:spPr>
        <p:txBody>
          <a:bodyPr>
            <a:normAutofit/>
          </a:bodyPr>
          <a:lstStyle>
            <a:lvl1pPr marL="0" indent="0">
              <a:buNone/>
              <a:defRPr sz="12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62542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9318245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916832"/>
            <a:ext cx="8424000" cy="1470025"/>
          </a:xfrm>
          <a:prstGeom prst="rect">
            <a:avLst/>
          </a:prstGeom>
        </p:spPr>
        <p:txBody>
          <a:bodyPr lIns="0" rIns="0" anchor="b">
            <a:normAutofit/>
          </a:bodyPr>
          <a:lstStyle>
            <a:lvl1pPr algn="l">
              <a:defRPr sz="4000"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60000" y="3398937"/>
            <a:ext cx="8424000" cy="1752600"/>
          </a:xfrm>
        </p:spPr>
        <p:txBody>
          <a:bodyPr>
            <a:normAutofit/>
          </a:bodyPr>
          <a:lstStyle>
            <a:lvl1pPr marL="0" indent="0" algn="l">
              <a:buNone/>
              <a:defRPr sz="2000" b="0"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6411726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000" y="3273003"/>
            <a:ext cx="8424000" cy="1362075"/>
          </a:xfrm>
          <a:prstGeom prst="rect">
            <a:avLst/>
          </a:prstGeom>
        </p:spPr>
        <p:txBody>
          <a:bodyPr anchor="t"/>
          <a:lstStyle>
            <a:lvl1pPr algn="l">
              <a:defRPr sz="4000" b="1" cap="none" baseline="0">
                <a:solidFill>
                  <a:schemeClr val="bg1"/>
                </a:solidFill>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360000" y="1772816"/>
            <a:ext cx="8424000" cy="1500187"/>
          </a:xfrm>
        </p:spPr>
        <p:txBody>
          <a:bodyPr anchor="b"/>
          <a:lstStyle>
            <a:lvl1pPr marL="0" indent="0">
              <a:buNone/>
              <a:defRPr sz="2000" b="0" i="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9658269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ith header &amp;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9743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0000" y="1116000"/>
            <a:ext cx="8424000" cy="5040560"/>
          </a:xfrm>
        </p:spPr>
        <p:txBody>
          <a:bodyPr/>
          <a:lstStyle>
            <a:lvl1pPr marL="176213" indent="-176213">
              <a:buFont typeface="Arial" pitchFamily="34" charset="0"/>
              <a:buChar char="•"/>
              <a:defRPr/>
            </a:lvl1pPr>
            <a:lvl2pPr marL="360363" indent="-184150">
              <a:defRPr/>
            </a:lvl2pPr>
            <a:lvl3pPr marL="536575" indent="-176213">
              <a:defRPr/>
            </a:lvl3pPr>
            <a:lvl4pPr marL="720725" indent="-184150">
              <a:defRPr/>
            </a:lvl4pPr>
            <a:lvl5pPr marL="896938" indent="-176213">
              <a:defRPr/>
            </a:lvl5pPr>
            <a:lvl6pPr marL="2286000" indent="0">
              <a:buNone/>
              <a:defRPr/>
            </a:lvl6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009024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000" y="3273003"/>
            <a:ext cx="8424000" cy="1362075"/>
          </a:xfrm>
          <a:prstGeom prst="rect">
            <a:avLst/>
          </a:prstGeom>
        </p:spPr>
        <p:txBody>
          <a:bodyPr anchor="t"/>
          <a:lstStyle>
            <a:lvl1pPr algn="l">
              <a:defRPr sz="4000" b="1" cap="none" baseline="0">
                <a:solidFill>
                  <a:schemeClr val="accent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360000" y="1772816"/>
            <a:ext cx="8424000" cy="1500187"/>
          </a:xfrm>
        </p:spPr>
        <p:txBody>
          <a:bodyPr anchor="b"/>
          <a:lstStyle>
            <a:lvl1pPr marL="0" indent="0">
              <a:buNone/>
              <a:defRPr sz="2000" b="0" i="0" baseline="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305753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116000"/>
            <a:ext cx="4068000" cy="5040000"/>
          </a:xfrm>
        </p:spPr>
        <p:txBody>
          <a:bodyPr/>
          <a:lstStyle>
            <a:lvl1pPr marL="176213" indent="-176213">
              <a:buFont typeface="Arial" pitchFamily="34" charset="0"/>
              <a:buChar cha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05631" y="1116000"/>
            <a:ext cx="4068000" cy="5040000"/>
          </a:xfrm>
        </p:spPr>
        <p:txBody>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4413757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Content with breakout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116000"/>
            <a:ext cx="4860000" cy="5040000"/>
          </a:xfrm>
        </p:spPr>
        <p:txBody>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522927" y="1116000"/>
            <a:ext cx="3250704" cy="5040000"/>
          </a:xfrm>
          <a:solidFill>
            <a:schemeClr val="accent4"/>
          </a:solidFill>
        </p:spPr>
        <p:txBody>
          <a:bodyPr lIns="90000" tIns="90000" rIns="90000" bIns="90000"/>
          <a:lstStyle>
            <a:lvl1pPr>
              <a:defRPr sz="1800" b="0" i="0" baseline="0">
                <a:solidFill>
                  <a:schemeClr val="bg1"/>
                </a:solidFill>
              </a:defRPr>
            </a:lvl1pPr>
            <a:lvl2pPr>
              <a:defRPr sz="1800" baseline="0">
                <a:solidFill>
                  <a:schemeClr val="bg1"/>
                </a:solidFill>
              </a:defRPr>
            </a:lvl2pPr>
            <a:lvl3pPr>
              <a:defRPr sz="1800" baseline="0">
                <a:solidFill>
                  <a:schemeClr val="bg1"/>
                </a:solidFill>
              </a:defRPr>
            </a:lvl3pPr>
            <a:lvl4pPr>
              <a:defRPr sz="1800" baseline="0">
                <a:solidFill>
                  <a:schemeClr val="bg1"/>
                </a:solidFill>
              </a:defRPr>
            </a:lvl4pPr>
            <a:lvl5pPr>
              <a:defRPr sz="1800" baseline="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7787556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1116000"/>
            <a:ext cx="4068000" cy="639762"/>
          </a:xfrm>
        </p:spPr>
        <p:txBody>
          <a:bodyPr anchor="b">
            <a:noAutofit/>
          </a:bodyPr>
          <a:lstStyle>
            <a:lvl1pPr marL="0" indent="0">
              <a:buNone/>
              <a:defRPr sz="20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0000" y="1772816"/>
            <a:ext cx="4068000" cy="4353347"/>
          </a:xfrm>
        </p:spPr>
        <p:txBody>
          <a:bodyPr/>
          <a:lstStyle>
            <a:lvl1pPr>
              <a:defRPr sz="1800" b="0" i="0" baseline="0">
                <a:solidFill>
                  <a:schemeClr val="tx1">
                    <a:lumMod val="65000"/>
                    <a:lumOff val="35000"/>
                  </a:schemeClr>
                </a:solidFill>
              </a:defRPr>
            </a:lvl1pPr>
            <a:lvl2pPr>
              <a:defRPr sz="1800" baseline="0">
                <a:solidFill>
                  <a:schemeClr val="tx1">
                    <a:lumMod val="65000"/>
                    <a:lumOff val="35000"/>
                  </a:schemeClr>
                </a:solidFill>
              </a:defRPr>
            </a:lvl2pPr>
            <a:lvl3pPr>
              <a:defRPr sz="1800" baseline="0">
                <a:solidFill>
                  <a:schemeClr val="tx1">
                    <a:lumMod val="65000"/>
                    <a:lumOff val="35000"/>
                  </a:schemeClr>
                </a:solidFill>
              </a:defRPr>
            </a:lvl3pPr>
            <a:lvl4pPr>
              <a:defRPr sz="1800" baseline="0">
                <a:solidFill>
                  <a:schemeClr val="tx1">
                    <a:lumMod val="65000"/>
                    <a:lumOff val="35000"/>
                  </a:schemeClr>
                </a:solidFill>
              </a:defRPr>
            </a:lvl4pPr>
            <a:lvl5pPr>
              <a:defRPr sz="1800" baseline="0">
                <a:solidFill>
                  <a:schemeClr val="tx1">
                    <a:lumMod val="65000"/>
                    <a:lumOff val="3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705200" y="1116000"/>
            <a:ext cx="4068000" cy="639762"/>
          </a:xfrm>
        </p:spPr>
        <p:txBody>
          <a:bodyPr anchor="b">
            <a:noAutofit/>
          </a:bodyPr>
          <a:lstStyle>
            <a:lvl1pPr marL="0" indent="0">
              <a:buNone/>
              <a:defRPr sz="2000" b="1"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200" y="1772816"/>
            <a:ext cx="4068000" cy="4353347"/>
          </a:xfrm>
        </p:spPr>
        <p:txBody>
          <a:bodyPr/>
          <a:lstStyle>
            <a:lvl1pPr>
              <a:defRPr sz="1800" b="0" i="0" baseline="0">
                <a:solidFill>
                  <a:schemeClr val="tx1">
                    <a:lumMod val="65000"/>
                    <a:lumOff val="35000"/>
                  </a:schemeClr>
                </a:solidFill>
              </a:defRPr>
            </a:lvl1pPr>
            <a:lvl2pPr>
              <a:defRPr sz="1800" baseline="0">
                <a:solidFill>
                  <a:schemeClr val="tx1">
                    <a:lumMod val="65000"/>
                    <a:lumOff val="35000"/>
                  </a:schemeClr>
                </a:solidFill>
              </a:defRPr>
            </a:lvl2pPr>
            <a:lvl3pPr>
              <a:defRPr sz="1800" baseline="0">
                <a:solidFill>
                  <a:schemeClr val="tx1">
                    <a:lumMod val="65000"/>
                    <a:lumOff val="35000"/>
                  </a:schemeClr>
                </a:solidFill>
              </a:defRPr>
            </a:lvl3pPr>
            <a:lvl4pPr>
              <a:defRPr sz="1800" baseline="0">
                <a:solidFill>
                  <a:schemeClr val="tx1">
                    <a:lumMod val="65000"/>
                    <a:lumOff val="35000"/>
                  </a:schemeClr>
                </a:solidFill>
              </a:defRPr>
            </a:lvl4pPr>
            <a:lvl5pPr>
              <a:defRPr sz="1800" baseline="0">
                <a:solidFill>
                  <a:schemeClr val="tx1">
                    <a:lumMod val="65000"/>
                    <a:lumOff val="3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41272471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8510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header &amp;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3167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multi-sections">
    <p:spTree>
      <p:nvGrpSpPr>
        <p:cNvPr id="1" name=""/>
        <p:cNvGrpSpPr/>
        <p:nvPr/>
      </p:nvGrpSpPr>
      <p:grpSpPr>
        <a:xfrm>
          <a:off x="0" y="0"/>
          <a:ext cx="0" cy="0"/>
          <a:chOff x="0" y="0"/>
          <a:chExt cx="0" cy="0"/>
        </a:xfrm>
      </p:grpSpPr>
      <p:sp>
        <p:nvSpPr>
          <p:cNvPr id="2" name="Title 1"/>
          <p:cNvSpPr>
            <a:spLocks noGrp="1"/>
          </p:cNvSpPr>
          <p:nvPr>
            <p:ph type="title"/>
          </p:nvPr>
        </p:nvSpPr>
        <p:spPr>
          <a:xfrm>
            <a:off x="360000" y="1116000"/>
            <a:ext cx="3008313" cy="1162050"/>
          </a:xfrm>
          <a:prstGeom prst="rect">
            <a:avLst/>
          </a:prstGeom>
        </p:spPr>
        <p:txBody>
          <a:bodyPr anchor="t"/>
          <a:lstStyle>
            <a:lvl1pPr algn="l">
              <a:defRPr sz="2000" b="1" baseline="0">
                <a:solidFill>
                  <a:schemeClr val="tx2"/>
                </a:solidFill>
              </a:defRPr>
            </a:lvl1pPr>
          </a:lstStyle>
          <a:p>
            <a:r>
              <a:rPr lang="en-US" smtClean="0"/>
              <a:t>Click to edit Master title style</a:t>
            </a:r>
            <a:endParaRPr lang="en-AU" dirty="0"/>
          </a:p>
        </p:txBody>
      </p:sp>
      <p:sp>
        <p:nvSpPr>
          <p:cNvPr id="3" name="Content Placeholder 2"/>
          <p:cNvSpPr>
            <a:spLocks noGrp="1"/>
          </p:cNvSpPr>
          <p:nvPr>
            <p:ph idx="1"/>
          </p:nvPr>
        </p:nvSpPr>
        <p:spPr>
          <a:xfrm>
            <a:off x="3591828" y="1116000"/>
            <a:ext cx="5184000" cy="5040000"/>
          </a:xfrm>
        </p:spPr>
        <p:txBody>
          <a:bodyPr/>
          <a:lstStyle>
            <a:lvl1pPr>
              <a:defRPr sz="1800" b="0" i="0" baseline="0">
                <a:solidFill>
                  <a:schemeClr val="tx1">
                    <a:lumMod val="65000"/>
                    <a:lumOff val="35000"/>
                  </a:schemeClr>
                </a:solidFill>
              </a:defRPr>
            </a:lvl1pPr>
            <a:lvl2pPr>
              <a:defRPr sz="1800" baseline="0"/>
            </a:lvl2pPr>
            <a:lvl3pPr>
              <a:defRPr sz="18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360000" y="2348880"/>
            <a:ext cx="3008313" cy="3816424"/>
          </a:xfrm>
        </p:spPr>
        <p:txBody>
          <a:bodyPr/>
          <a:lstStyle>
            <a:lvl1pPr marL="0" indent="0">
              <a:buNone/>
              <a:defRPr sz="14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58109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1116000"/>
            <a:ext cx="8424000" cy="4761272"/>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2" name="Picture 1" descr="Government of Western Australia Department of Agriculture and Food 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23528" y="218155"/>
            <a:ext cx="3282696" cy="697992"/>
          </a:xfrm>
          <a:prstGeom prst="rect">
            <a:avLst/>
          </a:prstGeom>
        </p:spPr>
      </p:pic>
      <p:pic>
        <p:nvPicPr>
          <p:cNvPr id="4" name="Picture 3" descr="Royalties for Regions logo"/>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56136" y="6036520"/>
            <a:ext cx="1164336" cy="560832"/>
          </a:xfrm>
          <a:prstGeom prst="rect">
            <a:avLst/>
          </a:prstGeom>
        </p:spPr>
      </p:pic>
      <p:sp>
        <p:nvSpPr>
          <p:cNvPr id="5" name="TextBox 4"/>
          <p:cNvSpPr txBox="1"/>
          <p:nvPr userDrawn="1"/>
        </p:nvSpPr>
        <p:spPr>
          <a:xfrm>
            <a:off x="323528" y="6165304"/>
            <a:ext cx="3024336" cy="369332"/>
          </a:xfrm>
          <a:prstGeom prst="rect">
            <a:avLst/>
          </a:prstGeom>
          <a:noFill/>
        </p:spPr>
        <p:txBody>
          <a:bodyPr wrap="square" rtlCol="0">
            <a:spAutoFit/>
          </a:bodyPr>
          <a:lstStyle/>
          <a:p>
            <a:r>
              <a:rPr lang="en-AU" sz="1800" b="1" kern="1200" dirty="0" smtClean="0">
                <a:solidFill>
                  <a:srgbClr val="007D57"/>
                </a:solidFill>
                <a:effectLst/>
                <a:latin typeface="+mn-lt"/>
                <a:ea typeface="+mn-ea"/>
                <a:cs typeface="+mn-cs"/>
              </a:rPr>
              <a:t>Supporting your success</a:t>
            </a:r>
            <a:endParaRPr lang="en-AU" dirty="0">
              <a:solidFill>
                <a:srgbClr val="007D57"/>
              </a:solidFill>
            </a:endParaRPr>
          </a:p>
        </p:txBody>
      </p:sp>
    </p:spTree>
    <p:extLst>
      <p:ext uri="{BB962C8B-B14F-4D97-AF65-F5344CB8AC3E}">
        <p14:creationId xmlns:p14="http://schemas.microsoft.com/office/powerpoint/2010/main" val="229850785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98" r:id="rId9"/>
    <p:sldLayoutId id="2147483795" r:id="rId10"/>
    <p:sldLayoutId id="2147483772" r:id="rId11"/>
    <p:sldLayoutId id="2147483771" r:id="rId12"/>
    <p:sldLayoutId id="2147483773" r:id="rId13"/>
    <p:sldLayoutId id="2147483774" r:id="rId14"/>
  </p:sldLayoutIdLst>
  <p:timing>
    <p:tnLst>
      <p:par>
        <p:cTn id="1" dur="indefinite" restart="never" nodeType="tmRoot"/>
      </p:par>
    </p:tnLst>
  </p:timing>
  <p:txStyles>
    <p:titleStyle>
      <a:lvl1pPr algn="r" defTabSz="914400" rtl="0" eaLnBrk="1" latinLnBrk="0" hangingPunct="1">
        <a:spcBef>
          <a:spcPct val="0"/>
        </a:spcBef>
        <a:buNone/>
        <a:defRPr sz="2000" b="1" i="0" kern="1200" baseline="0">
          <a:solidFill>
            <a:schemeClr val="bg1"/>
          </a:solidFill>
          <a:latin typeface="+mj-lt"/>
          <a:ea typeface="+mj-ea"/>
          <a:cs typeface="+mj-cs"/>
        </a:defRPr>
      </a:lvl1pPr>
    </p:titleStyle>
    <p:bodyStyle>
      <a:lvl1pPr marL="176213" indent="-176213" algn="l" defTabSz="914400" rtl="0" eaLnBrk="1" latinLnBrk="0" hangingPunct="1">
        <a:spcBef>
          <a:spcPct val="20000"/>
        </a:spcBef>
        <a:buFont typeface="Arial" pitchFamily="34" charset="0"/>
        <a:buChar char="•"/>
        <a:defRPr sz="2000" b="1" i="0" kern="1200" baseline="0">
          <a:solidFill>
            <a:srgbClr val="007D57"/>
          </a:solidFill>
          <a:latin typeface="+mn-lt"/>
          <a:ea typeface="+mn-ea"/>
          <a:cs typeface="+mn-cs"/>
        </a:defRPr>
      </a:lvl1pPr>
      <a:lvl2pPr marL="360363" indent="-18415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mn-lt"/>
          <a:ea typeface="+mn-ea"/>
          <a:cs typeface="+mn-cs"/>
        </a:defRPr>
      </a:lvl2pPr>
      <a:lvl3pPr marL="536575" indent="-176213"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mn-lt"/>
          <a:ea typeface="+mn-ea"/>
          <a:cs typeface="+mn-cs"/>
        </a:defRPr>
      </a:lvl3pPr>
      <a:lvl4pPr marL="720725" indent="-18415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mn-lt"/>
          <a:ea typeface="+mn-ea"/>
          <a:cs typeface="+mn-cs"/>
        </a:defRPr>
      </a:lvl4pPr>
      <a:lvl5pPr marL="896938" indent="-176213"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1116000"/>
            <a:ext cx="8424000" cy="50405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3"/>
          <p:cNvSpPr/>
          <p:nvPr userDrawn="1"/>
        </p:nvSpPr>
        <p:spPr>
          <a:xfrm>
            <a:off x="7668344" y="0"/>
            <a:ext cx="1475656" cy="764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co badge DAFWA and RD RforR.eps"/>
          <p:cNvPicPr>
            <a:picLocks noChangeAspect="1"/>
          </p:cNvPicPr>
          <p:nvPr userDrawn="1"/>
        </p:nvPicPr>
        <p:blipFill rotWithShape="1">
          <a:blip r:embed="rId5">
            <a:extLst>
              <a:ext uri="{28A0092B-C50C-407E-A947-70E740481C1C}">
                <a14:useLocalDpi xmlns:a14="http://schemas.microsoft.com/office/drawing/2010/main" val="0"/>
              </a:ext>
            </a:extLst>
          </a:blip>
          <a:srcRect r="61522"/>
          <a:stretch/>
        </p:blipFill>
        <p:spPr>
          <a:xfrm>
            <a:off x="296293" y="260648"/>
            <a:ext cx="2907555" cy="749300"/>
          </a:xfrm>
          <a:prstGeom prst="rect">
            <a:avLst/>
          </a:prstGeom>
        </p:spPr>
      </p:pic>
    </p:spTree>
    <p:extLst>
      <p:ext uri="{BB962C8B-B14F-4D97-AF65-F5344CB8AC3E}">
        <p14:creationId xmlns:p14="http://schemas.microsoft.com/office/powerpoint/2010/main" val="67600089"/>
      </p:ext>
    </p:extLst>
  </p:cSld>
  <p:clrMap bg1="lt1" tx1="dk1" bg2="lt2" tx2="dk2" accent1="accent1" accent2="accent2" accent3="accent3" accent4="accent4" accent5="accent5" accent6="accent6" hlink="hlink" folHlink="folHlink"/>
  <p:sldLayoutIdLst>
    <p:sldLayoutId id="2147483750" r:id="rId1"/>
    <p:sldLayoutId id="2147483752" r:id="rId2"/>
    <p:sldLayoutId id="2147483757" r:id="rId3"/>
  </p:sldLayoutIdLst>
  <p:timing>
    <p:tnLst>
      <p:par>
        <p:cTn id="1" dur="indefinite" restart="never" nodeType="tmRoot"/>
      </p:par>
    </p:tnLst>
  </p:timing>
  <p:txStyles>
    <p:titleStyle>
      <a:lvl1pPr algn="r" defTabSz="914400" rtl="0" eaLnBrk="1" latinLnBrk="0" hangingPunct="1">
        <a:spcBef>
          <a:spcPct val="0"/>
        </a:spcBef>
        <a:buNone/>
        <a:defRPr sz="2000" b="1" i="0" kern="1200" baseline="0">
          <a:solidFill>
            <a:schemeClr val="accent1"/>
          </a:solidFill>
          <a:latin typeface="+mj-lt"/>
          <a:ea typeface="+mj-ea"/>
          <a:cs typeface="+mj-cs"/>
        </a:defRPr>
      </a:lvl1pPr>
    </p:titleStyle>
    <p:bodyStyle>
      <a:lvl1pPr marL="176213" indent="-176213" algn="l" defTabSz="914400" rtl="0" eaLnBrk="1" latinLnBrk="0" hangingPunct="1">
        <a:spcBef>
          <a:spcPct val="20000"/>
        </a:spcBef>
        <a:buFont typeface="Arial" pitchFamily="34" charset="0"/>
        <a:buChar char="•"/>
        <a:defRPr sz="2000" b="1" i="0" kern="1200" baseline="0">
          <a:solidFill>
            <a:schemeClr val="bg1"/>
          </a:solidFill>
          <a:latin typeface="+mn-lt"/>
          <a:ea typeface="+mn-ea"/>
          <a:cs typeface="+mn-cs"/>
        </a:defRPr>
      </a:lvl1pPr>
      <a:lvl2pPr marL="360363" indent="-184150" algn="l" defTabSz="914400" rtl="0" eaLnBrk="1" latinLnBrk="0" hangingPunct="1">
        <a:spcBef>
          <a:spcPct val="20000"/>
        </a:spcBef>
        <a:buFont typeface="Arial" pitchFamily="34" charset="0"/>
        <a:buChar char="•"/>
        <a:defRPr sz="1800" kern="1200" baseline="0">
          <a:solidFill>
            <a:schemeClr val="accent1">
              <a:lumMod val="20000"/>
              <a:lumOff val="80000"/>
            </a:schemeClr>
          </a:solidFill>
          <a:latin typeface="+mn-lt"/>
          <a:ea typeface="+mn-ea"/>
          <a:cs typeface="+mn-cs"/>
        </a:defRPr>
      </a:lvl2pPr>
      <a:lvl3pPr marL="536575" indent="-176213" algn="l" defTabSz="914400" rtl="0" eaLnBrk="1" latinLnBrk="0" hangingPunct="1">
        <a:spcBef>
          <a:spcPct val="20000"/>
        </a:spcBef>
        <a:buFont typeface="Arial" pitchFamily="34" charset="0"/>
        <a:buChar char="•"/>
        <a:defRPr sz="1800" kern="1200" baseline="0">
          <a:solidFill>
            <a:schemeClr val="accent1">
              <a:lumMod val="20000"/>
              <a:lumOff val="80000"/>
            </a:schemeClr>
          </a:solidFill>
          <a:latin typeface="+mn-lt"/>
          <a:ea typeface="+mn-ea"/>
          <a:cs typeface="+mn-cs"/>
        </a:defRPr>
      </a:lvl3pPr>
      <a:lvl4pPr marL="720725" indent="-184150" algn="l" defTabSz="914400" rtl="0" eaLnBrk="1" latinLnBrk="0" hangingPunct="1">
        <a:spcBef>
          <a:spcPct val="20000"/>
        </a:spcBef>
        <a:buFont typeface="Arial" pitchFamily="34" charset="0"/>
        <a:buChar char="•"/>
        <a:defRPr sz="1800" kern="1200" baseline="0">
          <a:solidFill>
            <a:schemeClr val="accent1">
              <a:lumMod val="20000"/>
              <a:lumOff val="80000"/>
            </a:schemeClr>
          </a:solidFill>
          <a:latin typeface="+mn-lt"/>
          <a:ea typeface="+mn-ea"/>
          <a:cs typeface="+mn-cs"/>
        </a:defRPr>
      </a:lvl4pPr>
      <a:lvl5pPr marL="896938" indent="-176213" algn="l" defTabSz="914400" rtl="0" eaLnBrk="1" latinLnBrk="0" hangingPunct="1">
        <a:spcBef>
          <a:spcPct val="20000"/>
        </a:spcBef>
        <a:buFont typeface="Arial" pitchFamily="34" charset="0"/>
        <a:buChar char="•"/>
        <a:defRPr sz="1800" kern="1200" baseline="0">
          <a:solidFill>
            <a:schemeClr val="accent1">
              <a:lumMod val="20000"/>
              <a:lumOff val="8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Dark green background for white text"/>
          <p:cNvSpPr/>
          <p:nvPr/>
        </p:nvSpPr>
        <p:spPr>
          <a:xfrm>
            <a:off x="0" y="1124744"/>
            <a:ext cx="9144000" cy="4824536"/>
          </a:xfrm>
          <a:prstGeom prst="rect">
            <a:avLst/>
          </a:prstGeom>
          <a:solidFill>
            <a:srgbClr val="00634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ubtitle 4"/>
          <p:cNvSpPr>
            <a:spLocks noGrp="1"/>
          </p:cNvSpPr>
          <p:nvPr>
            <p:ph type="subTitle" idx="1"/>
          </p:nvPr>
        </p:nvSpPr>
        <p:spPr>
          <a:xfrm>
            <a:off x="360000" y="4149080"/>
            <a:ext cx="4212000" cy="1224136"/>
          </a:xfrm>
        </p:spPr>
        <p:txBody>
          <a:bodyPr>
            <a:normAutofit fontScale="92500" lnSpcReduction="20000"/>
          </a:bodyPr>
          <a:lstStyle/>
          <a:p>
            <a:r>
              <a:rPr lang="en-AU" sz="2200" dirty="0" smtClean="0">
                <a:solidFill>
                  <a:srgbClr val="FFFFFF"/>
                </a:solidFill>
              </a:rPr>
              <a:t>Belinda O’Brien</a:t>
            </a:r>
          </a:p>
          <a:p>
            <a:r>
              <a:rPr lang="en-AU" sz="2200" dirty="0" smtClean="0">
                <a:solidFill>
                  <a:srgbClr val="FFFFFF"/>
                </a:solidFill>
              </a:rPr>
              <a:t>Community Engagement Manager </a:t>
            </a:r>
            <a:br>
              <a:rPr lang="en-AU" sz="2200" dirty="0" smtClean="0">
                <a:solidFill>
                  <a:srgbClr val="FFFFFF"/>
                </a:solidFill>
              </a:rPr>
            </a:br>
            <a:r>
              <a:rPr lang="en-AU" sz="2200" dirty="0" smtClean="0">
                <a:solidFill>
                  <a:srgbClr val="FFFFFF"/>
                </a:solidFill>
              </a:rPr>
              <a:t>DAFWA</a:t>
            </a:r>
            <a:br>
              <a:rPr lang="en-AU" sz="2200" dirty="0" smtClean="0">
                <a:solidFill>
                  <a:srgbClr val="FFFFFF"/>
                </a:solidFill>
              </a:rPr>
            </a:br>
            <a:endParaRPr lang="en-AU" sz="2200" dirty="0">
              <a:solidFill>
                <a:srgbClr val="FFFFFF"/>
              </a:solidFill>
            </a:endParaRPr>
          </a:p>
        </p:txBody>
      </p:sp>
      <p:sp>
        <p:nvSpPr>
          <p:cNvPr id="9" name="Title 3"/>
          <p:cNvSpPr txBox="1">
            <a:spLocks/>
          </p:cNvSpPr>
          <p:nvPr/>
        </p:nvSpPr>
        <p:spPr>
          <a:xfrm>
            <a:off x="404118" y="1124744"/>
            <a:ext cx="8208912" cy="2412268"/>
          </a:xfrm>
          <a:prstGeom prst="rect">
            <a:avLst/>
          </a:prstGeom>
        </p:spPr>
        <p:txBody>
          <a:bodyPr lIns="0" rIns="0" anchor="b">
            <a:normAutofit fontScale="97500"/>
          </a:bodyPr>
          <a:lstStyle>
            <a:lvl1pPr algn="l" defTabSz="914400" rtl="0" eaLnBrk="1" latinLnBrk="0" hangingPunct="1">
              <a:spcBef>
                <a:spcPct val="0"/>
              </a:spcBef>
              <a:buNone/>
              <a:defRPr sz="4000" b="1" i="0" kern="1200" baseline="0">
                <a:solidFill>
                  <a:schemeClr val="tx2"/>
                </a:solidFill>
                <a:latin typeface="+mj-lt"/>
                <a:ea typeface="+mj-ea"/>
                <a:cs typeface="+mj-cs"/>
              </a:defRPr>
            </a:lvl1pPr>
          </a:lstStyle>
          <a:p>
            <a:r>
              <a:rPr lang="en-AU" sz="3600" dirty="0" smtClean="0">
                <a:solidFill>
                  <a:schemeClr val="bg1"/>
                </a:solidFill>
              </a:rPr>
              <a:t>Biosecurity Needs Assessment </a:t>
            </a:r>
          </a:p>
          <a:p>
            <a:r>
              <a:rPr lang="en-AU" sz="3600" dirty="0" smtClean="0">
                <a:solidFill>
                  <a:schemeClr val="bg1"/>
                </a:solidFill>
              </a:rPr>
              <a:t>Input from you</a:t>
            </a:r>
          </a:p>
          <a:p>
            <a:r>
              <a:rPr lang="en-AU" sz="3600" dirty="0" smtClean="0">
                <a:solidFill>
                  <a:schemeClr val="bg1"/>
                </a:solidFill>
              </a:rPr>
              <a:t>Practical Solutions </a:t>
            </a:r>
          </a:p>
          <a:p>
            <a:endParaRPr lang="en-AU" sz="3600" dirty="0">
              <a:solidFill>
                <a:schemeClr val="bg1"/>
              </a:solidFill>
            </a:endParaRPr>
          </a:p>
        </p:txBody>
      </p:sp>
    </p:spTree>
    <p:extLst>
      <p:ext uri="{BB962C8B-B14F-4D97-AF65-F5344CB8AC3E}">
        <p14:creationId xmlns:p14="http://schemas.microsoft.com/office/powerpoint/2010/main" val="1876478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5536" y="1196752"/>
            <a:ext cx="8424000" cy="1224136"/>
          </a:xfrm>
        </p:spPr>
        <p:txBody>
          <a:bodyPr anchor="t">
            <a:normAutofit fontScale="90000"/>
          </a:bodyPr>
          <a:lstStyle/>
          <a:p>
            <a:r>
              <a:rPr lang="en-AU" sz="3600" dirty="0" smtClean="0"/>
              <a:t>Practical Solutions DAFWA is implementing</a:t>
            </a:r>
            <a:br>
              <a:rPr lang="en-AU" sz="3600" dirty="0" smtClean="0"/>
            </a:br>
            <a:r>
              <a:rPr lang="en-AU" sz="3600" dirty="0"/>
              <a:t/>
            </a:r>
            <a:br>
              <a:rPr lang="en-AU" sz="3600" dirty="0"/>
            </a:br>
            <a:r>
              <a:rPr lang="en-AU" sz="3600" dirty="0" smtClean="0"/>
              <a:t/>
            </a:r>
            <a:br>
              <a:rPr lang="en-AU" sz="3600" dirty="0" smtClean="0"/>
            </a:br>
            <a:r>
              <a:rPr lang="en-AU" sz="3600" dirty="0"/>
              <a:t/>
            </a:r>
            <a:br>
              <a:rPr lang="en-AU" sz="3600" dirty="0"/>
            </a:br>
            <a:endParaRPr lang="en-AU" sz="3600" dirty="0"/>
          </a:p>
        </p:txBody>
      </p:sp>
      <p:sp>
        <p:nvSpPr>
          <p:cNvPr id="4" name="Subtitle 6"/>
          <p:cNvSpPr txBox="1">
            <a:spLocks/>
          </p:cNvSpPr>
          <p:nvPr/>
        </p:nvSpPr>
        <p:spPr>
          <a:xfrm>
            <a:off x="246022" y="2420888"/>
            <a:ext cx="8424000" cy="3600400"/>
          </a:xfrm>
          <a:prstGeom prst="rect">
            <a:avLst/>
          </a:prstGeom>
        </p:spPr>
        <p:txBody>
          <a:bodyPr vert="horz" lIns="0" tIns="45720" rIns="0" bIns="45720" rtlCol="0">
            <a:noAutofit/>
          </a:bodyPr>
          <a:lstStyle>
            <a:lvl1pPr marL="0" indent="0" algn="l" defTabSz="914400" rtl="0" eaLnBrk="1" latinLnBrk="0" hangingPunct="1">
              <a:spcBef>
                <a:spcPct val="20000"/>
              </a:spcBef>
              <a:buFont typeface="Arial" pitchFamily="34" charset="0"/>
              <a:buNone/>
              <a:defRPr sz="2000" b="0" i="0" kern="1200" baseline="0">
                <a:solidFill>
                  <a:schemeClr val="tx1">
                    <a:lumMod val="85000"/>
                    <a:lumOff val="1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Arial" pitchFamily="34" charset="0"/>
              <a:buChar char="•"/>
            </a:pPr>
            <a:r>
              <a:rPr lang="en-AU" sz="2400" b="1" dirty="0" smtClean="0">
                <a:solidFill>
                  <a:schemeClr val="tx1">
                    <a:lumMod val="65000"/>
                    <a:lumOff val="35000"/>
                  </a:schemeClr>
                </a:solidFill>
              </a:rPr>
              <a:t>For example the work Lynette is doing with behaviour change and three case studies currently in progress.</a:t>
            </a:r>
          </a:p>
          <a:p>
            <a:pPr marL="342900" indent="-342900">
              <a:buFont typeface="Arial" pitchFamily="34" charset="0"/>
              <a:buChar char="•"/>
            </a:pPr>
            <a:r>
              <a:rPr lang="en-AU" sz="2400" b="1" dirty="0" smtClean="0">
                <a:solidFill>
                  <a:schemeClr val="tx1">
                    <a:lumMod val="65000"/>
                    <a:lumOff val="35000"/>
                  </a:schemeClr>
                </a:solidFill>
              </a:rPr>
              <a:t>DAFWA maintains a website and promotes groups websites and promotes the groups through media.</a:t>
            </a:r>
          </a:p>
          <a:p>
            <a:pPr marL="342900" indent="-342900">
              <a:buFont typeface="Arial" pitchFamily="34" charset="0"/>
              <a:buChar char="•"/>
            </a:pPr>
            <a:r>
              <a:rPr lang="en-AU" sz="2400" b="1" dirty="0" smtClean="0">
                <a:solidFill>
                  <a:schemeClr val="tx1">
                    <a:lumMod val="65000"/>
                    <a:lumOff val="35000"/>
                  </a:schemeClr>
                </a:solidFill>
              </a:rPr>
              <a:t>DAFWA have refined and improved the system for a declared pest rate and have helped one group through that process.</a:t>
            </a:r>
          </a:p>
          <a:p>
            <a:pPr marL="342900" indent="-342900">
              <a:buFont typeface="Arial" pitchFamily="34" charset="0"/>
              <a:buChar char="•"/>
            </a:pPr>
            <a:r>
              <a:rPr lang="en-AU" sz="2400" b="1" dirty="0" smtClean="0">
                <a:solidFill>
                  <a:schemeClr val="tx1">
                    <a:lumMod val="65000"/>
                    <a:lumOff val="35000"/>
                  </a:schemeClr>
                </a:solidFill>
              </a:rPr>
              <a:t>Starting to undertake joint compliance processes in partnership with biosecurity groups.</a:t>
            </a:r>
          </a:p>
          <a:p>
            <a:pPr marL="342900" indent="-342900">
              <a:buFont typeface="Arial" pitchFamily="34" charset="0"/>
              <a:buChar char="•"/>
            </a:pPr>
            <a:endParaRPr lang="en-AU" sz="2400" b="1" dirty="0" smtClean="0">
              <a:solidFill>
                <a:schemeClr val="tx1">
                  <a:lumMod val="65000"/>
                  <a:lumOff val="35000"/>
                </a:schemeClr>
              </a:solidFill>
            </a:endParaRPr>
          </a:p>
          <a:p>
            <a:pPr marL="342900" indent="-342900">
              <a:buFont typeface="Arial" pitchFamily="34" charset="0"/>
              <a:buChar char="•"/>
            </a:pPr>
            <a:endParaRPr lang="en-AU" sz="2400" b="1" dirty="0" smtClean="0">
              <a:solidFill>
                <a:schemeClr val="tx1">
                  <a:lumMod val="65000"/>
                  <a:lumOff val="35000"/>
                </a:schemeClr>
              </a:solidFill>
            </a:endParaRPr>
          </a:p>
          <a:p>
            <a:r>
              <a:rPr lang="en-AU" sz="1600" b="1" dirty="0" smtClean="0">
                <a:solidFill>
                  <a:schemeClr val="tx1">
                    <a:lumMod val="65000"/>
                    <a:lumOff val="35000"/>
                  </a:schemeClr>
                </a:solidFill>
              </a:rPr>
              <a:t/>
            </a:r>
            <a:br>
              <a:rPr lang="en-AU" sz="1600" b="1" dirty="0" smtClean="0">
                <a:solidFill>
                  <a:schemeClr val="tx1">
                    <a:lumMod val="65000"/>
                    <a:lumOff val="35000"/>
                  </a:schemeClr>
                </a:solidFill>
              </a:rPr>
            </a:br>
            <a:r>
              <a:rPr lang="en-AU" sz="1200" dirty="0" smtClean="0"/>
              <a:t/>
            </a:r>
            <a:br>
              <a:rPr lang="en-AU" sz="1200" dirty="0" smtClean="0"/>
            </a:br>
            <a:endParaRPr lang="en-AU" sz="1200" dirty="0">
              <a:solidFill>
                <a:srgbClr val="FF0000"/>
              </a:solidFill>
            </a:endParaRPr>
          </a:p>
        </p:txBody>
      </p:sp>
    </p:spTree>
    <p:extLst>
      <p:ext uri="{BB962C8B-B14F-4D97-AF65-F5344CB8AC3E}">
        <p14:creationId xmlns:p14="http://schemas.microsoft.com/office/powerpoint/2010/main" val="2887949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5536" y="1196752"/>
            <a:ext cx="8424000" cy="1224136"/>
          </a:xfrm>
        </p:spPr>
        <p:txBody>
          <a:bodyPr anchor="t">
            <a:normAutofit fontScale="90000"/>
          </a:bodyPr>
          <a:lstStyle/>
          <a:p>
            <a:r>
              <a:rPr lang="en-AU" sz="3600" dirty="0" smtClean="0"/>
              <a:t>Practical </a:t>
            </a:r>
            <a:r>
              <a:rPr lang="en-AU" sz="3600" smtClean="0"/>
              <a:t>Solutions DAFWA </a:t>
            </a:r>
            <a:r>
              <a:rPr lang="en-AU" sz="3600" dirty="0" smtClean="0"/>
              <a:t>is implementing</a:t>
            </a:r>
            <a:br>
              <a:rPr lang="en-AU" sz="3600" dirty="0" smtClean="0"/>
            </a:br>
            <a:r>
              <a:rPr lang="en-AU" sz="3600" dirty="0"/>
              <a:t/>
            </a:r>
            <a:br>
              <a:rPr lang="en-AU" sz="3600" dirty="0"/>
            </a:br>
            <a:r>
              <a:rPr lang="en-AU" sz="3600" dirty="0" smtClean="0"/>
              <a:t/>
            </a:r>
            <a:br>
              <a:rPr lang="en-AU" sz="3600" dirty="0" smtClean="0"/>
            </a:br>
            <a:r>
              <a:rPr lang="en-AU" sz="3600" dirty="0"/>
              <a:t/>
            </a:r>
            <a:br>
              <a:rPr lang="en-AU" sz="3600" dirty="0"/>
            </a:br>
            <a:endParaRPr lang="en-AU" sz="3600" dirty="0"/>
          </a:p>
        </p:txBody>
      </p:sp>
      <p:sp>
        <p:nvSpPr>
          <p:cNvPr id="4" name="Subtitle 6"/>
          <p:cNvSpPr txBox="1">
            <a:spLocks/>
          </p:cNvSpPr>
          <p:nvPr/>
        </p:nvSpPr>
        <p:spPr>
          <a:xfrm>
            <a:off x="246022" y="2420888"/>
            <a:ext cx="8424000" cy="3600400"/>
          </a:xfrm>
          <a:prstGeom prst="rect">
            <a:avLst/>
          </a:prstGeom>
        </p:spPr>
        <p:txBody>
          <a:bodyPr vert="horz" lIns="0" tIns="45720" rIns="0" bIns="45720" rtlCol="0">
            <a:noAutofit/>
          </a:bodyPr>
          <a:lstStyle>
            <a:lvl1pPr marL="0" indent="0" algn="l" defTabSz="914400" rtl="0" eaLnBrk="1" latinLnBrk="0" hangingPunct="1">
              <a:spcBef>
                <a:spcPct val="20000"/>
              </a:spcBef>
              <a:buFont typeface="Arial" pitchFamily="34" charset="0"/>
              <a:buNone/>
              <a:defRPr sz="2000" b="0" i="0" kern="1200" baseline="0">
                <a:solidFill>
                  <a:schemeClr val="tx1">
                    <a:lumMod val="85000"/>
                    <a:lumOff val="1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Arial" pitchFamily="34" charset="0"/>
              <a:buChar char="•"/>
            </a:pPr>
            <a:r>
              <a:rPr lang="en-AU" sz="2400" b="1" dirty="0" smtClean="0">
                <a:solidFill>
                  <a:schemeClr val="tx1">
                    <a:lumMod val="65000"/>
                    <a:lumOff val="35000"/>
                  </a:schemeClr>
                </a:solidFill>
              </a:rPr>
              <a:t>DAFWA has setup a community of practice within the Department whereby we talk every 2-3 months about biosecurity issues, hear from experts in the field, share ideas and learn from each other.</a:t>
            </a:r>
          </a:p>
          <a:p>
            <a:pPr marL="342900" indent="-342900">
              <a:buFont typeface="Arial" pitchFamily="34" charset="0"/>
              <a:buChar char="•"/>
            </a:pPr>
            <a:r>
              <a:rPr lang="en-AU" sz="2400" b="1" dirty="0" smtClean="0">
                <a:solidFill>
                  <a:schemeClr val="tx1">
                    <a:lumMod val="65000"/>
                    <a:lumOff val="35000"/>
                  </a:schemeClr>
                </a:solidFill>
              </a:rPr>
              <a:t>DAFWA are supporting 5 groups to apply for recognition over the coming weeks.</a:t>
            </a:r>
          </a:p>
          <a:p>
            <a:pPr marL="342900" indent="-342900">
              <a:buFont typeface="Arial" pitchFamily="34" charset="0"/>
              <a:buChar char="•"/>
            </a:pPr>
            <a:r>
              <a:rPr lang="en-AU" sz="2400" b="1" dirty="0" smtClean="0">
                <a:solidFill>
                  <a:schemeClr val="tx1">
                    <a:lumMod val="65000"/>
                    <a:lumOff val="35000"/>
                  </a:schemeClr>
                </a:solidFill>
              </a:rPr>
              <a:t>DAFWA through Royalties for Regions funding has provided up to $55k, with 12 groups applying for that funding and we are helping groups develop their plans.</a:t>
            </a:r>
          </a:p>
          <a:p>
            <a:pPr marL="342900" indent="-342900">
              <a:buFont typeface="Arial" pitchFamily="34" charset="0"/>
              <a:buChar char="•"/>
            </a:pPr>
            <a:endParaRPr lang="en-AU" sz="2400" b="1" dirty="0" smtClean="0">
              <a:solidFill>
                <a:schemeClr val="tx1">
                  <a:lumMod val="65000"/>
                  <a:lumOff val="35000"/>
                </a:schemeClr>
              </a:solidFill>
            </a:endParaRPr>
          </a:p>
          <a:p>
            <a:r>
              <a:rPr lang="en-AU" sz="1600" b="1" dirty="0" smtClean="0">
                <a:solidFill>
                  <a:schemeClr val="tx1">
                    <a:lumMod val="65000"/>
                    <a:lumOff val="35000"/>
                  </a:schemeClr>
                </a:solidFill>
              </a:rPr>
              <a:t/>
            </a:r>
            <a:br>
              <a:rPr lang="en-AU" sz="1600" b="1" dirty="0" smtClean="0">
                <a:solidFill>
                  <a:schemeClr val="tx1">
                    <a:lumMod val="65000"/>
                    <a:lumOff val="35000"/>
                  </a:schemeClr>
                </a:solidFill>
              </a:rPr>
            </a:br>
            <a:r>
              <a:rPr lang="en-AU" sz="1200" dirty="0" smtClean="0"/>
              <a:t/>
            </a:r>
            <a:br>
              <a:rPr lang="en-AU" sz="1200" dirty="0" smtClean="0"/>
            </a:br>
            <a:endParaRPr lang="en-AU" sz="1200" dirty="0">
              <a:solidFill>
                <a:srgbClr val="FF0000"/>
              </a:solidFill>
            </a:endParaRPr>
          </a:p>
        </p:txBody>
      </p:sp>
    </p:spTree>
    <p:extLst>
      <p:ext uri="{BB962C8B-B14F-4D97-AF65-F5344CB8AC3E}">
        <p14:creationId xmlns:p14="http://schemas.microsoft.com/office/powerpoint/2010/main" val="1836734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Dark green background for white text."/>
          <p:cNvSpPr/>
          <p:nvPr/>
        </p:nvSpPr>
        <p:spPr>
          <a:xfrm>
            <a:off x="0" y="1052736"/>
            <a:ext cx="9144000" cy="4824536"/>
          </a:xfrm>
          <a:prstGeom prst="rect">
            <a:avLst/>
          </a:prstGeom>
          <a:solidFill>
            <a:srgbClr val="00634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9"/>
          <p:cNvSpPr>
            <a:spLocks noGrp="1"/>
          </p:cNvSpPr>
          <p:nvPr>
            <p:ph type="ctrTitle"/>
          </p:nvPr>
        </p:nvSpPr>
        <p:spPr/>
        <p:txBody>
          <a:bodyPr/>
          <a:lstStyle/>
          <a:p>
            <a:r>
              <a:rPr lang="en-AU" dirty="0">
                <a:solidFill>
                  <a:srgbClr val="FFFFFF"/>
                </a:solidFill>
              </a:rPr>
              <a:t>Thank </a:t>
            </a:r>
            <a:r>
              <a:rPr lang="en-AU" dirty="0" smtClean="0">
                <a:solidFill>
                  <a:srgbClr val="FFFFFF"/>
                </a:solidFill>
              </a:rPr>
              <a:t>you</a:t>
            </a:r>
            <a:br>
              <a:rPr lang="en-AU" dirty="0" smtClean="0">
                <a:solidFill>
                  <a:srgbClr val="FFFFFF"/>
                </a:solidFill>
              </a:rPr>
            </a:br>
            <a:r>
              <a:rPr lang="en-AU" sz="2000" dirty="0" smtClean="0">
                <a:solidFill>
                  <a:srgbClr val="FFFFFF"/>
                </a:solidFill>
              </a:rPr>
              <a:t>Belinda.O’Brien@agric.wa.gov.au</a:t>
            </a:r>
            <a:endParaRPr lang="en-AU" sz="2000" dirty="0">
              <a:solidFill>
                <a:srgbClr val="FFFFFF"/>
              </a:solidFill>
            </a:endParaRPr>
          </a:p>
        </p:txBody>
      </p:sp>
      <p:sp>
        <p:nvSpPr>
          <p:cNvPr id="4" name="TextBox 3"/>
          <p:cNvSpPr txBox="1">
            <a:spLocks noChangeArrowheads="1"/>
          </p:cNvSpPr>
          <p:nvPr/>
        </p:nvSpPr>
        <p:spPr bwMode="auto">
          <a:xfrm>
            <a:off x="467544" y="4797152"/>
            <a:ext cx="820891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100" dirty="0">
                <a:solidFill>
                  <a:schemeClr val="bg1"/>
                </a:solidFill>
                <a:latin typeface="Arial" panose="020B0604020202020204" pitchFamily="34" charset="0"/>
                <a:cs typeface="Arial" panose="020B0604020202020204" pitchFamily="34" charset="0"/>
              </a:rPr>
              <a:t>Important disclaimer</a:t>
            </a:r>
            <a:endParaRPr lang="en-AU" altLang="en-US" sz="1100" dirty="0">
              <a:solidFill>
                <a:schemeClr val="bg1"/>
              </a:solidFill>
              <a:latin typeface="Arial" panose="020B0604020202020204" pitchFamily="34" charset="0"/>
              <a:cs typeface="Arial" panose="020B0604020202020204" pitchFamily="34" charset="0"/>
            </a:endParaRPr>
          </a:p>
          <a:p>
            <a:endParaRPr lang="en-GB" altLang="en-US" sz="1100" dirty="0">
              <a:solidFill>
                <a:schemeClr val="bg1"/>
              </a:solidFill>
              <a:latin typeface="Arial" panose="020B0604020202020204" pitchFamily="34" charset="0"/>
              <a:cs typeface="Arial" panose="020B0604020202020204" pitchFamily="34" charset="0"/>
            </a:endParaRPr>
          </a:p>
          <a:p>
            <a:r>
              <a:rPr lang="en-GB" altLang="en-US" sz="1100" dirty="0">
                <a:solidFill>
                  <a:schemeClr val="bg1"/>
                </a:solidFill>
                <a:latin typeface="Arial" panose="020B0604020202020204" pitchFamily="34" charset="0"/>
                <a:cs typeface="Arial" panose="020B0604020202020204" pitchFamily="34" charset="0"/>
              </a:rPr>
              <a:t>The Chief Executive Officer of the Department of Agriculture and Food and the State of Western Australia accept no liability whatsoever by reason of negligence or otherwise arising from the use or release of this information or any part of it.</a:t>
            </a:r>
            <a:br>
              <a:rPr lang="en-GB" altLang="en-US" sz="1100" dirty="0">
                <a:solidFill>
                  <a:schemeClr val="bg1"/>
                </a:solidFill>
                <a:latin typeface="Arial" panose="020B0604020202020204" pitchFamily="34" charset="0"/>
                <a:cs typeface="Arial" panose="020B0604020202020204" pitchFamily="34" charset="0"/>
              </a:rPr>
            </a:br>
            <a:r>
              <a:rPr lang="en-GB" altLang="en-US" sz="1100" dirty="0">
                <a:solidFill>
                  <a:schemeClr val="bg1"/>
                </a:solidFill>
                <a:latin typeface="Arial" panose="020B0604020202020204" pitchFamily="34" charset="0"/>
                <a:cs typeface="Arial" panose="020B0604020202020204" pitchFamily="34" charset="0"/>
              </a:rPr>
              <a:t>Copyright © Western Australian Agricultural Authority, </a:t>
            </a:r>
            <a:r>
              <a:rPr lang="en-GB" altLang="en-US" sz="1100" dirty="0" smtClean="0">
                <a:solidFill>
                  <a:schemeClr val="bg1"/>
                </a:solidFill>
                <a:latin typeface="Arial" panose="020B0604020202020204" pitchFamily="34" charset="0"/>
                <a:cs typeface="Arial" panose="020B0604020202020204" pitchFamily="34" charset="0"/>
              </a:rPr>
              <a:t>2015</a:t>
            </a:r>
            <a:endParaRPr lang="en-AU" altLang="en-U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460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5536" y="1196752"/>
            <a:ext cx="8424000" cy="792088"/>
          </a:xfrm>
        </p:spPr>
        <p:txBody>
          <a:bodyPr anchor="t">
            <a:normAutofit fontScale="90000"/>
          </a:bodyPr>
          <a:lstStyle/>
          <a:p>
            <a:r>
              <a:rPr lang="en-AU" sz="3600" dirty="0" smtClean="0"/>
              <a:t>Practical Solution Proposed</a:t>
            </a:r>
            <a:br>
              <a:rPr lang="en-AU" sz="3600" dirty="0" smtClean="0"/>
            </a:br>
            <a:r>
              <a:rPr lang="en-AU" sz="3600" dirty="0"/>
              <a:t/>
            </a:r>
            <a:br>
              <a:rPr lang="en-AU" sz="3600" dirty="0"/>
            </a:br>
            <a:r>
              <a:rPr lang="en-AU" sz="3600" dirty="0" smtClean="0"/>
              <a:t/>
            </a:r>
            <a:br>
              <a:rPr lang="en-AU" sz="3600" dirty="0" smtClean="0"/>
            </a:br>
            <a:r>
              <a:rPr lang="en-AU" sz="3600" dirty="0"/>
              <a:t/>
            </a:r>
            <a:br>
              <a:rPr lang="en-AU" sz="3600" dirty="0"/>
            </a:br>
            <a:endParaRPr lang="en-AU" sz="3600" dirty="0"/>
          </a:p>
        </p:txBody>
      </p:sp>
      <p:sp>
        <p:nvSpPr>
          <p:cNvPr id="4" name="Subtitle 6"/>
          <p:cNvSpPr txBox="1">
            <a:spLocks/>
          </p:cNvSpPr>
          <p:nvPr/>
        </p:nvSpPr>
        <p:spPr>
          <a:xfrm>
            <a:off x="251520" y="1988840"/>
            <a:ext cx="8424000" cy="2880319"/>
          </a:xfrm>
          <a:prstGeom prst="rect">
            <a:avLst/>
          </a:prstGeom>
        </p:spPr>
        <p:txBody>
          <a:bodyPr vert="horz" lIns="0" tIns="45720" rIns="0" bIns="45720" rtlCol="0">
            <a:noAutofit/>
          </a:bodyPr>
          <a:lstStyle>
            <a:lvl1pPr marL="0" indent="0" algn="l" defTabSz="914400" rtl="0" eaLnBrk="1" latinLnBrk="0" hangingPunct="1">
              <a:spcBef>
                <a:spcPct val="20000"/>
              </a:spcBef>
              <a:buFont typeface="Arial" pitchFamily="34" charset="0"/>
              <a:buNone/>
              <a:defRPr sz="2000" b="0" i="0" kern="1200" baseline="0">
                <a:solidFill>
                  <a:schemeClr val="tx1">
                    <a:lumMod val="85000"/>
                    <a:lumOff val="1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AU" sz="2400" b="1" dirty="0" smtClean="0">
                <a:solidFill>
                  <a:schemeClr val="tx1">
                    <a:lumMod val="65000"/>
                    <a:lumOff val="35000"/>
                  </a:schemeClr>
                </a:solidFill>
              </a:rPr>
              <a:t>To build a </a:t>
            </a:r>
            <a:r>
              <a:rPr lang="en-AU" sz="2400" b="1" u="sng" dirty="0" smtClean="0">
                <a:solidFill>
                  <a:schemeClr val="tx1">
                    <a:lumMod val="65000"/>
                    <a:lumOff val="35000"/>
                  </a:schemeClr>
                </a:solidFill>
              </a:rPr>
              <a:t>community of interest </a:t>
            </a:r>
            <a:r>
              <a:rPr lang="en-AU" sz="2400" b="1" dirty="0" smtClean="0">
                <a:solidFill>
                  <a:schemeClr val="tx1">
                    <a:lumMod val="65000"/>
                    <a:lumOff val="35000"/>
                  </a:schemeClr>
                </a:solidFill>
              </a:rPr>
              <a:t>that brings all of us together interested in biosecurity management…..to discuss our needs so that we can all move forward….together</a:t>
            </a:r>
          </a:p>
          <a:p>
            <a:r>
              <a:rPr lang="en-AU" sz="2400" b="1" dirty="0" smtClean="0">
                <a:solidFill>
                  <a:schemeClr val="tx1">
                    <a:lumMod val="65000"/>
                    <a:lumOff val="35000"/>
                  </a:schemeClr>
                </a:solidFill>
              </a:rPr>
              <a:t>Who should facilitate this?</a:t>
            </a:r>
          </a:p>
          <a:p>
            <a:r>
              <a:rPr lang="en-AU" sz="2400" b="1" dirty="0" smtClean="0">
                <a:solidFill>
                  <a:schemeClr val="tx1">
                    <a:lumMod val="65000"/>
                    <a:lumOff val="35000"/>
                  </a:schemeClr>
                </a:solidFill>
              </a:rPr>
              <a:t>How often could we meet?</a:t>
            </a:r>
            <a:endParaRPr lang="en-AU" sz="2400" b="1" dirty="0">
              <a:solidFill>
                <a:schemeClr val="tx1">
                  <a:lumMod val="65000"/>
                  <a:lumOff val="35000"/>
                </a:schemeClr>
              </a:solidFill>
            </a:endParaRPr>
          </a:p>
          <a:p>
            <a:r>
              <a:rPr lang="en-AU" sz="2400" b="1" dirty="0" smtClean="0">
                <a:solidFill>
                  <a:schemeClr val="tx1">
                    <a:lumMod val="65000"/>
                    <a:lumOff val="35000"/>
                  </a:schemeClr>
                </a:solidFill>
              </a:rPr>
              <a:t>How could this be funded?</a:t>
            </a:r>
          </a:p>
          <a:p>
            <a:pPr marL="342900" indent="-342900">
              <a:buFont typeface="Arial" pitchFamily="34" charset="0"/>
              <a:buChar char="•"/>
            </a:pPr>
            <a:endParaRPr lang="en-AU" sz="2400" b="1" dirty="0" smtClean="0">
              <a:solidFill>
                <a:schemeClr val="tx1">
                  <a:lumMod val="65000"/>
                  <a:lumOff val="35000"/>
                </a:schemeClr>
              </a:solidFill>
            </a:endParaRPr>
          </a:p>
          <a:p>
            <a:r>
              <a:rPr lang="en-AU" sz="2400" b="1" dirty="0" smtClean="0">
                <a:solidFill>
                  <a:schemeClr val="tx1">
                    <a:lumMod val="65000"/>
                    <a:lumOff val="35000"/>
                  </a:schemeClr>
                </a:solidFill>
              </a:rPr>
              <a:t>* As a group lets discuss those solutions and map out a path forward</a:t>
            </a:r>
            <a:r>
              <a:rPr lang="en-AU" sz="1600" b="1" dirty="0" smtClean="0">
                <a:solidFill>
                  <a:schemeClr val="tx1">
                    <a:lumMod val="65000"/>
                    <a:lumOff val="35000"/>
                  </a:schemeClr>
                </a:solidFill>
              </a:rPr>
              <a:t/>
            </a:r>
            <a:br>
              <a:rPr lang="en-AU" sz="1600" b="1" dirty="0" smtClean="0">
                <a:solidFill>
                  <a:schemeClr val="tx1">
                    <a:lumMod val="65000"/>
                    <a:lumOff val="35000"/>
                  </a:schemeClr>
                </a:solidFill>
              </a:rPr>
            </a:br>
            <a:r>
              <a:rPr lang="en-AU" sz="1200" dirty="0" smtClean="0"/>
              <a:t/>
            </a:r>
            <a:br>
              <a:rPr lang="en-AU" sz="1200" dirty="0" smtClean="0"/>
            </a:br>
            <a:endParaRPr lang="en-AU" sz="1200" dirty="0">
              <a:solidFill>
                <a:srgbClr val="FF0000"/>
              </a:solidFill>
            </a:endParaRPr>
          </a:p>
        </p:txBody>
      </p:sp>
    </p:spTree>
    <p:extLst>
      <p:ext uri="{BB962C8B-B14F-4D97-AF65-F5344CB8AC3E}">
        <p14:creationId xmlns:p14="http://schemas.microsoft.com/office/powerpoint/2010/main" val="2706731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5536" y="1196752"/>
            <a:ext cx="8424000" cy="792088"/>
          </a:xfrm>
        </p:spPr>
        <p:txBody>
          <a:bodyPr anchor="t">
            <a:normAutofit/>
          </a:bodyPr>
          <a:lstStyle/>
          <a:p>
            <a:r>
              <a:rPr lang="en-AU" sz="3600" dirty="0"/>
              <a:t>Content </a:t>
            </a:r>
            <a:r>
              <a:rPr lang="en-AU" sz="3600" dirty="0" smtClean="0"/>
              <a:t>of this presentation</a:t>
            </a:r>
            <a:endParaRPr lang="en-AU" sz="3600" dirty="0"/>
          </a:p>
        </p:txBody>
      </p:sp>
      <p:sp>
        <p:nvSpPr>
          <p:cNvPr id="7" name="Subtitle 6"/>
          <p:cNvSpPr>
            <a:spLocks noGrp="1"/>
          </p:cNvSpPr>
          <p:nvPr>
            <p:ph type="subTitle" idx="1"/>
          </p:nvPr>
        </p:nvSpPr>
        <p:spPr>
          <a:xfrm>
            <a:off x="323528" y="2204864"/>
            <a:ext cx="8424000" cy="2880319"/>
          </a:xfrm>
        </p:spPr>
        <p:txBody>
          <a:bodyPr>
            <a:noAutofit/>
          </a:bodyPr>
          <a:lstStyle/>
          <a:p>
            <a:r>
              <a:rPr lang="en-AU" sz="2400" b="1" dirty="0" smtClean="0">
                <a:solidFill>
                  <a:schemeClr val="tx1">
                    <a:lumMod val="65000"/>
                    <a:lumOff val="35000"/>
                  </a:schemeClr>
                </a:solidFill>
              </a:rPr>
              <a:t>I will present:</a:t>
            </a:r>
          </a:p>
          <a:p>
            <a:pPr marL="457200" indent="-457200">
              <a:buFont typeface="+mj-lt"/>
              <a:buAutoNum type="arabicPeriod"/>
            </a:pPr>
            <a:r>
              <a:rPr lang="en-AU" sz="2400" b="1" dirty="0" smtClean="0">
                <a:solidFill>
                  <a:schemeClr val="tx1">
                    <a:lumMod val="65000"/>
                    <a:lumOff val="35000"/>
                  </a:schemeClr>
                </a:solidFill>
              </a:rPr>
              <a:t>the background of the needs assessment</a:t>
            </a:r>
          </a:p>
          <a:p>
            <a:pPr marL="457200" indent="-457200">
              <a:buFont typeface="+mj-lt"/>
              <a:buAutoNum type="arabicPeriod"/>
            </a:pPr>
            <a:r>
              <a:rPr lang="en-AU" sz="2400" b="1" dirty="0" smtClean="0">
                <a:solidFill>
                  <a:schemeClr val="tx1">
                    <a:lumMod val="65000"/>
                    <a:lumOff val="35000"/>
                  </a:schemeClr>
                </a:solidFill>
              </a:rPr>
              <a:t>your needs that came out of the assessment</a:t>
            </a:r>
          </a:p>
          <a:p>
            <a:pPr marL="457200" indent="-457200">
              <a:buFont typeface="+mj-lt"/>
              <a:buAutoNum type="arabicPeriod"/>
            </a:pPr>
            <a:r>
              <a:rPr lang="en-AU" sz="2400" b="1" dirty="0" smtClean="0">
                <a:solidFill>
                  <a:schemeClr val="tx1">
                    <a:lumMod val="65000"/>
                    <a:lumOff val="35000"/>
                  </a:schemeClr>
                </a:solidFill>
              </a:rPr>
              <a:t>propose solutions in addressing some of those needs</a:t>
            </a:r>
          </a:p>
          <a:p>
            <a:pPr marL="342900" indent="-342900">
              <a:buFont typeface="Arial" panose="020B0604020202020204" pitchFamily="34" charset="0"/>
              <a:buChar char="•"/>
            </a:pPr>
            <a:endParaRPr lang="en-AU" sz="2400" b="1" dirty="0">
              <a:solidFill>
                <a:schemeClr val="tx1">
                  <a:lumMod val="65000"/>
                  <a:lumOff val="35000"/>
                </a:schemeClr>
              </a:solidFill>
            </a:endParaRPr>
          </a:p>
          <a:p>
            <a:r>
              <a:rPr lang="en-AU" sz="2400" b="1" dirty="0" smtClean="0">
                <a:solidFill>
                  <a:schemeClr val="tx1">
                    <a:lumMod val="65000"/>
                    <a:lumOff val="35000"/>
                  </a:schemeClr>
                </a:solidFill>
              </a:rPr>
              <a:t>* As a group we will discuss those solutions and map out a path forward</a:t>
            </a:r>
            <a:r>
              <a:rPr lang="en-AU" sz="1600" b="1" dirty="0">
                <a:solidFill>
                  <a:schemeClr val="tx1">
                    <a:lumMod val="65000"/>
                    <a:lumOff val="35000"/>
                  </a:schemeClr>
                </a:solidFill>
              </a:rPr>
              <a:t/>
            </a:r>
            <a:br>
              <a:rPr lang="en-AU" sz="1600" b="1" dirty="0">
                <a:solidFill>
                  <a:schemeClr val="tx1">
                    <a:lumMod val="65000"/>
                    <a:lumOff val="35000"/>
                  </a:schemeClr>
                </a:solidFill>
              </a:rPr>
            </a:br>
            <a:r>
              <a:rPr lang="en-AU" sz="1200" dirty="0"/>
              <a:t/>
            </a:r>
            <a:br>
              <a:rPr lang="en-AU" sz="1200" dirty="0"/>
            </a:br>
            <a:endParaRPr lang="en-AU" sz="1200" dirty="0">
              <a:solidFill>
                <a:srgbClr val="FF0000"/>
              </a:solidFill>
            </a:endParaRPr>
          </a:p>
        </p:txBody>
      </p:sp>
    </p:spTree>
    <p:extLst>
      <p:ext uri="{BB962C8B-B14F-4D97-AF65-F5344CB8AC3E}">
        <p14:creationId xmlns:p14="http://schemas.microsoft.com/office/powerpoint/2010/main" val="1191957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5536" y="1196752"/>
            <a:ext cx="8424000" cy="1584176"/>
          </a:xfrm>
        </p:spPr>
        <p:txBody>
          <a:bodyPr anchor="t">
            <a:normAutofit/>
          </a:bodyPr>
          <a:lstStyle/>
          <a:p>
            <a:r>
              <a:rPr lang="en-AU" sz="3200" dirty="0" smtClean="0"/>
              <a:t>Needs assessment – why?</a:t>
            </a:r>
            <a:endParaRPr lang="en-AU" sz="3200" dirty="0"/>
          </a:p>
        </p:txBody>
      </p:sp>
      <p:sp>
        <p:nvSpPr>
          <p:cNvPr id="7" name="Subtitle 6"/>
          <p:cNvSpPr>
            <a:spLocks noGrp="1"/>
          </p:cNvSpPr>
          <p:nvPr>
            <p:ph type="subTitle" idx="1"/>
          </p:nvPr>
        </p:nvSpPr>
        <p:spPr>
          <a:xfrm>
            <a:off x="251520" y="1844824"/>
            <a:ext cx="8424000" cy="4032448"/>
          </a:xfrm>
        </p:spPr>
        <p:txBody>
          <a:bodyPr>
            <a:noAutofit/>
          </a:bodyPr>
          <a:lstStyle/>
          <a:p>
            <a:r>
              <a:rPr lang="en-AU" sz="2400" dirty="0" smtClean="0">
                <a:solidFill>
                  <a:schemeClr val="tx1">
                    <a:lumMod val="65000"/>
                    <a:lumOff val="35000"/>
                  </a:schemeClr>
                </a:solidFill>
              </a:rPr>
              <a:t>The Transforming Regional Biosecurity Response Project  (funded by Royalties for Regions) and delivered by DAFWA is about…..</a:t>
            </a:r>
          </a:p>
          <a:p>
            <a:pPr marL="342900" indent="-342900">
              <a:buFont typeface="Arial" panose="020B0604020202020204" pitchFamily="34" charset="0"/>
              <a:buChar char="•"/>
            </a:pPr>
            <a:r>
              <a:rPr lang="en-AU" sz="2400" dirty="0" smtClean="0">
                <a:solidFill>
                  <a:schemeClr val="tx1">
                    <a:lumMod val="65000"/>
                    <a:lumOff val="35000"/>
                  </a:schemeClr>
                </a:solidFill>
              </a:rPr>
              <a:t> building the capacity within biosecurity groups</a:t>
            </a:r>
          </a:p>
          <a:p>
            <a:pPr marL="342900" indent="-342900">
              <a:buFont typeface="Arial" panose="020B0604020202020204" pitchFamily="34" charset="0"/>
              <a:buChar char="•"/>
            </a:pPr>
            <a:r>
              <a:rPr lang="en-AU" sz="2400" dirty="0" smtClean="0">
                <a:solidFill>
                  <a:schemeClr val="tx1">
                    <a:lumMod val="65000"/>
                    <a:lumOff val="35000"/>
                  </a:schemeClr>
                </a:solidFill>
              </a:rPr>
              <a:t>establishing more biosecurity groups where there is the desire to do so and…</a:t>
            </a:r>
          </a:p>
          <a:p>
            <a:pPr marL="342900" indent="-342900">
              <a:buFont typeface="Arial" panose="020B0604020202020204" pitchFamily="34" charset="0"/>
              <a:buChar char="•"/>
            </a:pPr>
            <a:r>
              <a:rPr lang="en-AU" sz="2400" dirty="0" smtClean="0">
                <a:solidFill>
                  <a:schemeClr val="tx1">
                    <a:lumMod val="65000"/>
                    <a:lumOff val="35000"/>
                  </a:schemeClr>
                </a:solidFill>
              </a:rPr>
              <a:t>about strengthening the capacity of  primary stakeholders in the community. </a:t>
            </a:r>
          </a:p>
          <a:p>
            <a:endParaRPr lang="en-AU" sz="1200" dirty="0" smtClean="0">
              <a:solidFill>
                <a:schemeClr val="tx1">
                  <a:lumMod val="65000"/>
                  <a:lumOff val="35000"/>
                </a:schemeClr>
              </a:solidFill>
            </a:endParaRPr>
          </a:p>
          <a:p>
            <a:pPr algn="ctr"/>
            <a:r>
              <a:rPr lang="en-AU" sz="2400" dirty="0" smtClean="0">
                <a:solidFill>
                  <a:schemeClr val="tx1">
                    <a:lumMod val="65000"/>
                    <a:lumOff val="35000"/>
                  </a:schemeClr>
                </a:solidFill>
              </a:rPr>
              <a:t>Your needs are important!</a:t>
            </a:r>
            <a:r>
              <a:rPr lang="en-AU" sz="1200" dirty="0">
                <a:solidFill>
                  <a:schemeClr val="tx1">
                    <a:lumMod val="65000"/>
                    <a:lumOff val="35000"/>
                  </a:schemeClr>
                </a:solidFill>
              </a:rPr>
              <a:t/>
            </a:r>
            <a:br>
              <a:rPr lang="en-AU" sz="1200" dirty="0">
                <a:solidFill>
                  <a:schemeClr val="tx1">
                    <a:lumMod val="65000"/>
                    <a:lumOff val="35000"/>
                  </a:schemeClr>
                </a:solidFill>
              </a:rPr>
            </a:br>
            <a:endParaRPr lang="en-AU" sz="1200" dirty="0" smtClean="0">
              <a:solidFill>
                <a:schemeClr val="tx1">
                  <a:lumMod val="65000"/>
                  <a:lumOff val="35000"/>
                </a:schemeClr>
              </a:solidFill>
            </a:endParaRPr>
          </a:p>
          <a:p>
            <a:r>
              <a:rPr lang="en-AU" sz="1200" dirty="0"/>
              <a:t/>
            </a:r>
            <a:br>
              <a:rPr lang="en-AU" sz="1200" dirty="0"/>
            </a:br>
            <a:endParaRPr lang="en-AU" sz="1200" dirty="0">
              <a:solidFill>
                <a:srgbClr val="FF0000"/>
              </a:solidFill>
            </a:endParaRPr>
          </a:p>
        </p:txBody>
      </p:sp>
    </p:spTree>
    <p:extLst>
      <p:ext uri="{BB962C8B-B14F-4D97-AF65-F5344CB8AC3E}">
        <p14:creationId xmlns:p14="http://schemas.microsoft.com/office/powerpoint/2010/main" val="926434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5536" y="1196752"/>
            <a:ext cx="8424000" cy="1584176"/>
          </a:xfrm>
        </p:spPr>
        <p:txBody>
          <a:bodyPr anchor="t">
            <a:normAutofit/>
          </a:bodyPr>
          <a:lstStyle/>
          <a:p>
            <a:r>
              <a:rPr lang="en-AU" sz="3600" dirty="0" smtClean="0"/>
              <a:t>Who was surveyed?</a:t>
            </a:r>
            <a:endParaRPr lang="en-AU" sz="3600" dirty="0"/>
          </a:p>
        </p:txBody>
      </p:sp>
      <p:sp>
        <p:nvSpPr>
          <p:cNvPr id="7" name="Subtitle 6"/>
          <p:cNvSpPr>
            <a:spLocks noGrp="1"/>
          </p:cNvSpPr>
          <p:nvPr>
            <p:ph type="subTitle" idx="1"/>
          </p:nvPr>
        </p:nvSpPr>
        <p:spPr>
          <a:xfrm>
            <a:off x="323528" y="1988840"/>
            <a:ext cx="8424000" cy="2880319"/>
          </a:xfrm>
        </p:spPr>
        <p:txBody>
          <a:bodyPr>
            <a:noAutofit/>
          </a:bodyPr>
          <a:lstStyle/>
          <a:p>
            <a:r>
              <a:rPr lang="en-AU" sz="1200" dirty="0">
                <a:solidFill>
                  <a:schemeClr val="tx1">
                    <a:lumMod val="65000"/>
                    <a:lumOff val="35000"/>
                  </a:schemeClr>
                </a:solidFill>
              </a:rPr>
              <a:t/>
            </a:r>
            <a:br>
              <a:rPr lang="en-AU" sz="1200" dirty="0">
                <a:solidFill>
                  <a:schemeClr val="tx1">
                    <a:lumMod val="65000"/>
                    <a:lumOff val="35000"/>
                  </a:schemeClr>
                </a:solidFill>
              </a:rPr>
            </a:br>
            <a:r>
              <a:rPr lang="en-AU" sz="1200" dirty="0"/>
              <a:t/>
            </a:r>
            <a:br>
              <a:rPr lang="en-AU" sz="1200" dirty="0"/>
            </a:br>
            <a:r>
              <a:rPr lang="en-AU" sz="2400" dirty="0"/>
              <a:t>Four separate surveys were carried out with four key stakeholders, those being: </a:t>
            </a:r>
            <a:endParaRPr lang="en-AU" sz="2400" dirty="0" smtClean="0"/>
          </a:p>
          <a:p>
            <a:endParaRPr lang="en-AU" sz="2400" dirty="0"/>
          </a:p>
          <a:p>
            <a:pPr marL="342900" indent="-342900">
              <a:buFont typeface="Wingdings" panose="05000000000000000000" pitchFamily="2" charset="2"/>
              <a:buChar char="v"/>
            </a:pPr>
            <a:r>
              <a:rPr lang="en-AU" sz="2400" dirty="0" smtClean="0"/>
              <a:t>Local </a:t>
            </a:r>
            <a:r>
              <a:rPr lang="en-AU" sz="2400" dirty="0"/>
              <a:t>governments </a:t>
            </a:r>
          </a:p>
          <a:p>
            <a:pPr marL="342900" indent="-342900">
              <a:buFont typeface="Wingdings" panose="05000000000000000000" pitchFamily="2" charset="2"/>
              <a:buChar char="v"/>
            </a:pPr>
            <a:r>
              <a:rPr lang="en-AU" sz="2400" dirty="0" smtClean="0"/>
              <a:t>Biosecurity </a:t>
            </a:r>
            <a:r>
              <a:rPr lang="en-AU" sz="2400" dirty="0"/>
              <a:t>groups </a:t>
            </a:r>
          </a:p>
          <a:p>
            <a:pPr marL="342900" indent="-342900">
              <a:buFont typeface="Wingdings" panose="05000000000000000000" pitchFamily="2" charset="2"/>
              <a:buChar char="v"/>
            </a:pPr>
            <a:r>
              <a:rPr lang="en-AU" sz="2400" dirty="0" smtClean="0"/>
              <a:t>Regional </a:t>
            </a:r>
            <a:r>
              <a:rPr lang="en-AU" sz="2400" dirty="0"/>
              <a:t>NRM groups </a:t>
            </a:r>
          </a:p>
          <a:p>
            <a:pPr marL="342900" indent="-342900">
              <a:buFont typeface="Wingdings" panose="05000000000000000000" pitchFamily="2" charset="2"/>
              <a:buChar char="v"/>
            </a:pPr>
            <a:r>
              <a:rPr lang="en-AU" sz="2400" dirty="0" smtClean="0"/>
              <a:t>DAFWA </a:t>
            </a:r>
            <a:r>
              <a:rPr lang="en-AU" sz="2400" dirty="0"/>
              <a:t>biosecurity staff working with biosecurity groups </a:t>
            </a:r>
          </a:p>
          <a:p>
            <a:endParaRPr lang="en-AU" sz="1200" dirty="0">
              <a:solidFill>
                <a:srgbClr val="FF0000"/>
              </a:solidFill>
            </a:endParaRPr>
          </a:p>
        </p:txBody>
      </p:sp>
    </p:spTree>
    <p:extLst>
      <p:ext uri="{BB962C8B-B14F-4D97-AF65-F5344CB8AC3E}">
        <p14:creationId xmlns:p14="http://schemas.microsoft.com/office/powerpoint/2010/main" val="3922277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5536" y="1196752"/>
            <a:ext cx="8424000" cy="1584176"/>
          </a:xfrm>
        </p:spPr>
        <p:txBody>
          <a:bodyPr anchor="t">
            <a:normAutofit/>
          </a:bodyPr>
          <a:lstStyle/>
          <a:p>
            <a:r>
              <a:rPr lang="en-AU" sz="3600" dirty="0" smtClean="0"/>
              <a:t>The questions asked?</a:t>
            </a:r>
            <a:endParaRPr lang="en-AU" sz="3600" dirty="0"/>
          </a:p>
        </p:txBody>
      </p:sp>
      <p:sp>
        <p:nvSpPr>
          <p:cNvPr id="7" name="Subtitle 6"/>
          <p:cNvSpPr>
            <a:spLocks noGrp="1"/>
          </p:cNvSpPr>
          <p:nvPr>
            <p:ph type="subTitle" idx="1"/>
          </p:nvPr>
        </p:nvSpPr>
        <p:spPr>
          <a:xfrm>
            <a:off x="323528" y="2348880"/>
            <a:ext cx="8424000" cy="2880319"/>
          </a:xfrm>
        </p:spPr>
        <p:txBody>
          <a:bodyPr>
            <a:noAutofit/>
          </a:bodyPr>
          <a:lstStyle/>
          <a:p>
            <a:endParaRPr lang="en-AU" sz="1200" dirty="0">
              <a:solidFill>
                <a:srgbClr val="FF0000"/>
              </a:solidFill>
            </a:endParaRPr>
          </a:p>
          <a:p>
            <a:pPr algn="ctr"/>
            <a:r>
              <a:rPr lang="en-AU" sz="2400" dirty="0"/>
              <a:t>The </a:t>
            </a:r>
            <a:r>
              <a:rPr lang="en-AU" sz="2400" dirty="0" smtClean="0"/>
              <a:t>survey </a:t>
            </a:r>
            <a:r>
              <a:rPr lang="en-AU" sz="2400" dirty="0"/>
              <a:t>questions help us to address two critical factors that we believe are important in transforming </a:t>
            </a:r>
            <a:r>
              <a:rPr lang="en-AU" sz="2400" dirty="0" smtClean="0"/>
              <a:t>the </a:t>
            </a:r>
            <a:r>
              <a:rPr lang="en-AU" sz="2400" dirty="0"/>
              <a:t>response to biosecurity: </a:t>
            </a:r>
          </a:p>
          <a:p>
            <a:pPr algn="ctr"/>
            <a:r>
              <a:rPr lang="en-AU" sz="2400" dirty="0"/>
              <a:t>• Community engagement </a:t>
            </a:r>
          </a:p>
          <a:p>
            <a:pPr algn="ctr"/>
            <a:r>
              <a:rPr lang="en-AU" sz="2400" dirty="0"/>
              <a:t>• Behaviour change </a:t>
            </a:r>
            <a:endParaRPr lang="en-AU" sz="2400" dirty="0">
              <a:solidFill>
                <a:srgbClr val="FF0000"/>
              </a:solidFill>
            </a:endParaRPr>
          </a:p>
        </p:txBody>
      </p:sp>
    </p:spTree>
    <p:extLst>
      <p:ext uri="{BB962C8B-B14F-4D97-AF65-F5344CB8AC3E}">
        <p14:creationId xmlns:p14="http://schemas.microsoft.com/office/powerpoint/2010/main" val="2322149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930" y="1176820"/>
            <a:ext cx="7848872" cy="584775"/>
          </a:xfrm>
          <a:prstGeom prst="rect">
            <a:avLst/>
          </a:prstGeom>
          <a:noFill/>
        </p:spPr>
        <p:txBody>
          <a:bodyPr wrap="square" rtlCol="0">
            <a:spAutoFit/>
          </a:bodyPr>
          <a:lstStyle/>
          <a:p>
            <a:r>
              <a:rPr lang="en-AU" sz="3200" b="1" dirty="0" smtClean="0">
                <a:solidFill>
                  <a:schemeClr val="accent1"/>
                </a:solidFill>
                <a:latin typeface="+mj-lt"/>
              </a:rPr>
              <a:t>Results of the needs assessment</a:t>
            </a:r>
            <a:endParaRPr lang="en-AU" sz="3200" b="1" dirty="0">
              <a:solidFill>
                <a:schemeClr val="accent1"/>
              </a:solidFill>
              <a:latin typeface="+mj-lt"/>
            </a:endParaRPr>
          </a:p>
        </p:txBody>
      </p:sp>
      <p:sp>
        <p:nvSpPr>
          <p:cNvPr id="4" name="TextBox 3"/>
          <p:cNvSpPr txBox="1"/>
          <p:nvPr/>
        </p:nvSpPr>
        <p:spPr>
          <a:xfrm>
            <a:off x="332914" y="1871523"/>
            <a:ext cx="8136904" cy="4093428"/>
          </a:xfrm>
          <a:prstGeom prst="rect">
            <a:avLst/>
          </a:prstGeom>
          <a:noFill/>
        </p:spPr>
        <p:txBody>
          <a:bodyPr wrap="square" rtlCol="0">
            <a:spAutoFit/>
          </a:bodyPr>
          <a:lstStyle/>
          <a:p>
            <a:pPr marL="285750" indent="-285750">
              <a:buFont typeface="Arial" panose="020B0604020202020204" pitchFamily="34" charset="0"/>
              <a:buChar char="•"/>
            </a:pPr>
            <a:r>
              <a:rPr lang="en-AU" sz="2000" dirty="0"/>
              <a:t>NRM groups and biosecurity groups could work together to be a central point of contact for a large area </a:t>
            </a:r>
            <a:endParaRPr lang="en-AU" sz="2000" dirty="0" smtClean="0"/>
          </a:p>
          <a:p>
            <a:pPr marL="285750" indent="-285750">
              <a:buFont typeface="Arial" panose="020B0604020202020204" pitchFamily="34" charset="0"/>
              <a:buChar char="•"/>
            </a:pPr>
            <a:r>
              <a:rPr lang="en-AU" sz="2000" dirty="0" smtClean="0"/>
              <a:t>DAFWA to respond to groups questions timely and accurately</a:t>
            </a:r>
          </a:p>
          <a:p>
            <a:pPr marL="285750" indent="-285750">
              <a:buFont typeface="Arial" panose="020B0604020202020204" pitchFamily="34" charset="0"/>
              <a:buChar char="•"/>
            </a:pPr>
            <a:r>
              <a:rPr lang="en-AU" sz="2000" dirty="0" smtClean="0"/>
              <a:t>Biosecurity </a:t>
            </a:r>
            <a:r>
              <a:rPr lang="en-AU" sz="2000" dirty="0"/>
              <a:t>groups could work with NRM groups to secure funding; improve community and industry awareness of biosecurity issues</a:t>
            </a:r>
          </a:p>
          <a:p>
            <a:pPr marL="285750" indent="-285750">
              <a:buFont typeface="Arial" panose="020B0604020202020204" pitchFamily="34" charset="0"/>
              <a:buChar char="•"/>
            </a:pPr>
            <a:r>
              <a:rPr lang="en-AU" sz="2000" dirty="0"/>
              <a:t>Whole community needs  to know about the success of biosecurity groups</a:t>
            </a:r>
          </a:p>
          <a:p>
            <a:pPr marL="285750" indent="-285750">
              <a:buFont typeface="Arial" panose="020B0604020202020204" pitchFamily="34" charset="0"/>
              <a:buChar char="•"/>
            </a:pPr>
            <a:r>
              <a:rPr lang="en-AU" sz="2000" dirty="0"/>
              <a:t>Media </a:t>
            </a:r>
            <a:r>
              <a:rPr lang="en-AU" sz="2000" dirty="0" smtClean="0"/>
              <a:t>training for biosecurity groups</a:t>
            </a:r>
            <a:endParaRPr lang="en-AU" sz="2000" dirty="0"/>
          </a:p>
          <a:p>
            <a:pPr marL="285750" indent="-285750">
              <a:buFont typeface="Arial" panose="020B0604020202020204" pitchFamily="34" charset="0"/>
              <a:buChar char="•"/>
            </a:pPr>
            <a:r>
              <a:rPr lang="en-AU" sz="2000" dirty="0"/>
              <a:t>We are in a transitional phase and this needs to be recognised and respected by all stakeholders</a:t>
            </a:r>
          </a:p>
          <a:p>
            <a:pPr marL="285750" indent="-285750">
              <a:buFont typeface="Arial" panose="020B0604020202020204" pitchFamily="34" charset="0"/>
              <a:buChar char="•"/>
            </a:pPr>
            <a:r>
              <a:rPr lang="en-AU" sz="2000" dirty="0"/>
              <a:t>A balance needs to be found between DAFWA trying not to be too prescriptive of the recognition and rating process and biosecurity groups needing to be clear about the recognition and rating </a:t>
            </a:r>
            <a:r>
              <a:rPr lang="en-AU" sz="2000" dirty="0" smtClean="0"/>
              <a:t>process</a:t>
            </a:r>
            <a:endParaRPr lang="en-AU" sz="2000" dirty="0"/>
          </a:p>
        </p:txBody>
      </p:sp>
    </p:spTree>
    <p:extLst>
      <p:ext uri="{BB962C8B-B14F-4D97-AF65-F5344CB8AC3E}">
        <p14:creationId xmlns:p14="http://schemas.microsoft.com/office/powerpoint/2010/main" val="176335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930" y="1176820"/>
            <a:ext cx="7848872" cy="584775"/>
          </a:xfrm>
          <a:prstGeom prst="rect">
            <a:avLst/>
          </a:prstGeom>
          <a:noFill/>
        </p:spPr>
        <p:txBody>
          <a:bodyPr wrap="square" rtlCol="0">
            <a:spAutoFit/>
          </a:bodyPr>
          <a:lstStyle/>
          <a:p>
            <a:r>
              <a:rPr lang="en-AU" sz="3200" b="1" dirty="0" smtClean="0">
                <a:solidFill>
                  <a:schemeClr val="accent1"/>
                </a:solidFill>
                <a:latin typeface="+mj-lt"/>
              </a:rPr>
              <a:t>Results of the needs assessment</a:t>
            </a:r>
            <a:endParaRPr lang="en-AU" sz="3200" b="1" dirty="0">
              <a:solidFill>
                <a:schemeClr val="accent1"/>
              </a:solidFill>
              <a:latin typeface="+mj-lt"/>
            </a:endParaRPr>
          </a:p>
        </p:txBody>
      </p:sp>
      <p:sp>
        <p:nvSpPr>
          <p:cNvPr id="3" name="TextBox 2"/>
          <p:cNvSpPr txBox="1"/>
          <p:nvPr/>
        </p:nvSpPr>
        <p:spPr>
          <a:xfrm>
            <a:off x="476930" y="2060848"/>
            <a:ext cx="8415550" cy="4093428"/>
          </a:xfrm>
          <a:prstGeom prst="rect">
            <a:avLst/>
          </a:prstGeom>
          <a:noFill/>
        </p:spPr>
        <p:txBody>
          <a:bodyPr wrap="square" rtlCol="0">
            <a:spAutoFit/>
          </a:bodyPr>
          <a:lstStyle/>
          <a:p>
            <a:pPr marL="285750" indent="-285750">
              <a:buFont typeface="Arial" panose="020B0604020202020204" pitchFamily="34" charset="0"/>
              <a:buChar char="•"/>
            </a:pPr>
            <a:r>
              <a:rPr lang="en-AU" sz="2000" dirty="0"/>
              <a:t>Needs to be a clearer message that biosecurity management can be led by the community rather than led by </a:t>
            </a:r>
            <a:r>
              <a:rPr lang="en-AU" sz="2000" dirty="0" smtClean="0"/>
              <a:t>government</a:t>
            </a:r>
          </a:p>
          <a:p>
            <a:pPr marL="285750" indent="-285750">
              <a:buFont typeface="Arial" panose="020B0604020202020204" pitchFamily="34" charset="0"/>
              <a:buChar char="•"/>
            </a:pPr>
            <a:r>
              <a:rPr lang="en-AU" sz="2000" dirty="0" smtClean="0"/>
              <a:t>A </a:t>
            </a:r>
            <a:r>
              <a:rPr lang="en-AU" sz="2000" dirty="0"/>
              <a:t>clear and consistent funding model needs to be developed</a:t>
            </a:r>
          </a:p>
          <a:p>
            <a:pPr marL="285750" indent="-285750">
              <a:buFont typeface="Arial" panose="020B0604020202020204" pitchFamily="34" charset="0"/>
              <a:buChar char="•"/>
            </a:pPr>
            <a:r>
              <a:rPr lang="en-AU" sz="2000" dirty="0" smtClean="0"/>
              <a:t>DAFWA </a:t>
            </a:r>
            <a:r>
              <a:rPr lang="en-AU" sz="2000" dirty="0"/>
              <a:t>need to have key communication messages to take out into the community</a:t>
            </a:r>
          </a:p>
          <a:p>
            <a:pPr marL="285750" indent="-285750">
              <a:buFont typeface="Arial" panose="020B0604020202020204" pitchFamily="34" charset="0"/>
              <a:buChar char="•"/>
            </a:pPr>
            <a:r>
              <a:rPr lang="en-AU" sz="2000" dirty="0"/>
              <a:t>Need to bring in the Department of Parks and Wildlife into this process</a:t>
            </a:r>
          </a:p>
          <a:p>
            <a:pPr marL="285750" indent="-285750">
              <a:buFont typeface="Arial" panose="020B0604020202020204" pitchFamily="34" charset="0"/>
              <a:buChar char="•"/>
            </a:pPr>
            <a:r>
              <a:rPr lang="en-AU" sz="2000" dirty="0" smtClean="0"/>
              <a:t>NRM </a:t>
            </a:r>
            <a:r>
              <a:rPr lang="en-AU" sz="2000" dirty="0"/>
              <a:t>groups and biosecurity groups together to deliver a facilitator function to assist landholders </a:t>
            </a:r>
          </a:p>
          <a:p>
            <a:pPr marL="285750" indent="-285750">
              <a:buFont typeface="Arial" panose="020B0604020202020204" pitchFamily="34" charset="0"/>
              <a:buChar char="•"/>
            </a:pPr>
            <a:r>
              <a:rPr lang="en-AU" sz="2000" dirty="0"/>
              <a:t>Strategies need to be developed with biosecurity groups to ensure DAFWA biosecurity staff working closely with groups feel supported and encouraged by local communities</a:t>
            </a:r>
          </a:p>
          <a:p>
            <a:pPr marL="285750" indent="-285750">
              <a:buFont typeface="Arial" panose="020B0604020202020204" pitchFamily="34" charset="0"/>
              <a:buChar char="•"/>
            </a:pPr>
            <a:r>
              <a:rPr lang="en-AU" sz="2000" dirty="0" smtClean="0"/>
              <a:t>Biosecurity groups need to training in how </a:t>
            </a:r>
            <a:r>
              <a:rPr lang="en-AU" sz="2000" dirty="0"/>
              <a:t>to run community education </a:t>
            </a:r>
            <a:r>
              <a:rPr lang="en-AU" sz="2000" dirty="0" smtClean="0"/>
              <a:t>activities</a:t>
            </a:r>
            <a:endParaRPr lang="en-AU" dirty="0"/>
          </a:p>
        </p:txBody>
      </p:sp>
    </p:spTree>
    <p:extLst>
      <p:ext uri="{BB962C8B-B14F-4D97-AF65-F5344CB8AC3E}">
        <p14:creationId xmlns:p14="http://schemas.microsoft.com/office/powerpoint/2010/main" val="3267655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5536" y="1196752"/>
            <a:ext cx="8424000" cy="1224136"/>
          </a:xfrm>
        </p:spPr>
        <p:txBody>
          <a:bodyPr anchor="t">
            <a:normAutofit fontScale="90000"/>
          </a:bodyPr>
          <a:lstStyle/>
          <a:p>
            <a:r>
              <a:rPr lang="en-AU" sz="3600" dirty="0" smtClean="0"/>
              <a:t>Practical Solutions DAFWA is implementing</a:t>
            </a:r>
            <a:br>
              <a:rPr lang="en-AU" sz="3600" dirty="0" smtClean="0"/>
            </a:br>
            <a:r>
              <a:rPr lang="en-AU" sz="3600" dirty="0"/>
              <a:t/>
            </a:r>
            <a:br>
              <a:rPr lang="en-AU" sz="3600" dirty="0"/>
            </a:br>
            <a:r>
              <a:rPr lang="en-AU" sz="3600" dirty="0" smtClean="0"/>
              <a:t/>
            </a:r>
            <a:br>
              <a:rPr lang="en-AU" sz="3600" dirty="0" smtClean="0"/>
            </a:br>
            <a:r>
              <a:rPr lang="en-AU" sz="3600" dirty="0"/>
              <a:t/>
            </a:r>
            <a:br>
              <a:rPr lang="en-AU" sz="3600" dirty="0"/>
            </a:br>
            <a:endParaRPr lang="en-AU" sz="3600" dirty="0"/>
          </a:p>
        </p:txBody>
      </p:sp>
      <p:sp>
        <p:nvSpPr>
          <p:cNvPr id="4" name="Subtitle 6"/>
          <p:cNvSpPr txBox="1">
            <a:spLocks/>
          </p:cNvSpPr>
          <p:nvPr/>
        </p:nvSpPr>
        <p:spPr>
          <a:xfrm>
            <a:off x="246022" y="2420888"/>
            <a:ext cx="8424000" cy="3600400"/>
          </a:xfrm>
          <a:prstGeom prst="rect">
            <a:avLst/>
          </a:prstGeom>
        </p:spPr>
        <p:txBody>
          <a:bodyPr vert="horz" lIns="0" tIns="45720" rIns="0" bIns="45720" rtlCol="0">
            <a:noAutofit/>
          </a:bodyPr>
          <a:lstStyle>
            <a:lvl1pPr marL="0" indent="0" algn="l" defTabSz="914400" rtl="0" eaLnBrk="1" latinLnBrk="0" hangingPunct="1">
              <a:spcBef>
                <a:spcPct val="20000"/>
              </a:spcBef>
              <a:buFont typeface="Arial" pitchFamily="34" charset="0"/>
              <a:buNone/>
              <a:defRPr sz="2000" b="0" i="0" kern="1200" baseline="0">
                <a:solidFill>
                  <a:schemeClr val="tx1">
                    <a:lumMod val="85000"/>
                    <a:lumOff val="1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Arial" pitchFamily="34" charset="0"/>
              <a:buChar char="•"/>
            </a:pPr>
            <a:r>
              <a:rPr lang="en-AU" sz="2400" b="1" dirty="0" smtClean="0">
                <a:solidFill>
                  <a:schemeClr val="tx1">
                    <a:lumMod val="65000"/>
                    <a:lumOff val="35000"/>
                  </a:schemeClr>
                </a:solidFill>
              </a:rPr>
              <a:t>There is a dedicated project team focusing on supporting, building capacity and growing biosecurity groups…project is funded by DAFWA and Royalties for Regions until Sept 2017.</a:t>
            </a:r>
          </a:p>
          <a:p>
            <a:pPr marL="342900" indent="-342900">
              <a:buFont typeface="Arial" pitchFamily="34" charset="0"/>
              <a:buChar char="•"/>
            </a:pPr>
            <a:r>
              <a:rPr lang="en-AU" sz="2400" b="1" dirty="0" smtClean="0">
                <a:solidFill>
                  <a:schemeClr val="tx1">
                    <a:lumMod val="65000"/>
                    <a:lumOff val="35000"/>
                  </a:schemeClr>
                </a:solidFill>
              </a:rPr>
              <a:t>DAFWA has extended the opportunity from 7 biosecurity groups to 12 potential biosecurity groups.</a:t>
            </a:r>
          </a:p>
          <a:p>
            <a:pPr marL="342900" indent="-342900">
              <a:buFont typeface="Arial" pitchFamily="34" charset="0"/>
              <a:buChar char="•"/>
            </a:pPr>
            <a:r>
              <a:rPr lang="en-AU" sz="2400" b="1" dirty="0" smtClean="0">
                <a:solidFill>
                  <a:schemeClr val="tx1">
                    <a:lumMod val="65000"/>
                    <a:lumOff val="35000"/>
                  </a:schemeClr>
                </a:solidFill>
              </a:rPr>
              <a:t>Biosecurity officers have undertaken 2 lots of training in community engagement to help their capacity in engaging with biosecurity groups and the community.</a:t>
            </a:r>
          </a:p>
          <a:p>
            <a:pPr marL="342900" indent="-342900">
              <a:buFont typeface="Arial" pitchFamily="34" charset="0"/>
              <a:buChar char="•"/>
            </a:pPr>
            <a:endParaRPr lang="en-AU" sz="2400" b="1" dirty="0" smtClean="0">
              <a:solidFill>
                <a:schemeClr val="tx1">
                  <a:lumMod val="65000"/>
                  <a:lumOff val="35000"/>
                </a:schemeClr>
              </a:solidFill>
            </a:endParaRPr>
          </a:p>
          <a:p>
            <a:pPr marL="342900" indent="-342900">
              <a:buFont typeface="Arial" pitchFamily="34" charset="0"/>
              <a:buChar char="•"/>
            </a:pPr>
            <a:endParaRPr lang="en-AU" sz="2400" b="1" dirty="0" smtClean="0">
              <a:solidFill>
                <a:schemeClr val="tx1">
                  <a:lumMod val="65000"/>
                  <a:lumOff val="35000"/>
                </a:schemeClr>
              </a:solidFill>
            </a:endParaRPr>
          </a:p>
          <a:p>
            <a:r>
              <a:rPr lang="en-AU" sz="1600" b="1" dirty="0" smtClean="0">
                <a:solidFill>
                  <a:schemeClr val="tx1">
                    <a:lumMod val="65000"/>
                    <a:lumOff val="35000"/>
                  </a:schemeClr>
                </a:solidFill>
              </a:rPr>
              <a:t/>
            </a:r>
            <a:br>
              <a:rPr lang="en-AU" sz="1600" b="1" dirty="0" smtClean="0">
                <a:solidFill>
                  <a:schemeClr val="tx1">
                    <a:lumMod val="65000"/>
                    <a:lumOff val="35000"/>
                  </a:schemeClr>
                </a:solidFill>
              </a:rPr>
            </a:br>
            <a:r>
              <a:rPr lang="en-AU" sz="1200" dirty="0" smtClean="0"/>
              <a:t/>
            </a:r>
            <a:br>
              <a:rPr lang="en-AU" sz="1200" dirty="0" smtClean="0"/>
            </a:br>
            <a:endParaRPr lang="en-AU" sz="1200" dirty="0">
              <a:solidFill>
                <a:srgbClr val="FF0000"/>
              </a:solidFill>
            </a:endParaRPr>
          </a:p>
        </p:txBody>
      </p:sp>
    </p:spTree>
    <p:extLst>
      <p:ext uri="{BB962C8B-B14F-4D97-AF65-F5344CB8AC3E}">
        <p14:creationId xmlns:p14="http://schemas.microsoft.com/office/powerpoint/2010/main" val="1760486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5536" y="1196752"/>
            <a:ext cx="8424000" cy="1224136"/>
          </a:xfrm>
        </p:spPr>
        <p:txBody>
          <a:bodyPr anchor="t">
            <a:normAutofit fontScale="90000"/>
          </a:bodyPr>
          <a:lstStyle/>
          <a:p>
            <a:r>
              <a:rPr lang="en-AU" sz="3600" dirty="0" smtClean="0"/>
              <a:t>Practical Solutions DAFWA is implementing</a:t>
            </a:r>
            <a:br>
              <a:rPr lang="en-AU" sz="3600" dirty="0" smtClean="0"/>
            </a:br>
            <a:r>
              <a:rPr lang="en-AU" sz="3600" dirty="0"/>
              <a:t/>
            </a:r>
            <a:br>
              <a:rPr lang="en-AU" sz="3600" dirty="0"/>
            </a:br>
            <a:r>
              <a:rPr lang="en-AU" sz="3600" dirty="0" smtClean="0"/>
              <a:t/>
            </a:r>
            <a:br>
              <a:rPr lang="en-AU" sz="3600" dirty="0" smtClean="0"/>
            </a:br>
            <a:r>
              <a:rPr lang="en-AU" sz="3600" dirty="0"/>
              <a:t/>
            </a:r>
            <a:br>
              <a:rPr lang="en-AU" sz="3600" dirty="0"/>
            </a:br>
            <a:endParaRPr lang="en-AU" sz="3600" dirty="0"/>
          </a:p>
        </p:txBody>
      </p:sp>
      <p:sp>
        <p:nvSpPr>
          <p:cNvPr id="4" name="Subtitle 6"/>
          <p:cNvSpPr txBox="1">
            <a:spLocks/>
          </p:cNvSpPr>
          <p:nvPr/>
        </p:nvSpPr>
        <p:spPr>
          <a:xfrm>
            <a:off x="246022" y="2276872"/>
            <a:ext cx="8424000" cy="3960440"/>
          </a:xfrm>
          <a:prstGeom prst="rect">
            <a:avLst/>
          </a:prstGeom>
        </p:spPr>
        <p:txBody>
          <a:bodyPr vert="horz" lIns="0" tIns="45720" rIns="0" bIns="45720" rtlCol="0">
            <a:noAutofit/>
          </a:bodyPr>
          <a:lstStyle>
            <a:lvl1pPr marL="0" indent="0" algn="l" defTabSz="914400" rtl="0" eaLnBrk="1" latinLnBrk="0" hangingPunct="1">
              <a:spcBef>
                <a:spcPct val="20000"/>
              </a:spcBef>
              <a:buFont typeface="Arial" pitchFamily="34" charset="0"/>
              <a:buNone/>
              <a:defRPr sz="2000" b="0" i="0" kern="1200" baseline="0">
                <a:solidFill>
                  <a:schemeClr val="tx1">
                    <a:lumMod val="85000"/>
                    <a:lumOff val="1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Arial" pitchFamily="34" charset="0"/>
              <a:buChar char="•"/>
            </a:pPr>
            <a:r>
              <a:rPr lang="en-AU" sz="2400" b="1" dirty="0" smtClean="0">
                <a:solidFill>
                  <a:schemeClr val="tx1">
                    <a:lumMod val="65000"/>
                    <a:lumOff val="35000"/>
                  </a:schemeClr>
                </a:solidFill>
              </a:rPr>
              <a:t>One of those training courses will be available to the community in early 2017 and is nationally accredited.</a:t>
            </a:r>
          </a:p>
          <a:p>
            <a:pPr marL="342900" indent="-342900">
              <a:buFont typeface="Arial" pitchFamily="34" charset="0"/>
              <a:buChar char="•"/>
            </a:pPr>
            <a:r>
              <a:rPr lang="en-AU" sz="2400" b="1" dirty="0" smtClean="0">
                <a:solidFill>
                  <a:schemeClr val="tx1">
                    <a:lumMod val="65000"/>
                    <a:lumOff val="35000"/>
                  </a:schemeClr>
                </a:solidFill>
              </a:rPr>
              <a:t>DAFWA have developed a step by step plan to help groups set up their governance structures and to make it easier to know what is involved in becoming recognised by the Minister.</a:t>
            </a:r>
          </a:p>
          <a:p>
            <a:pPr marL="342900" indent="-342900">
              <a:buFont typeface="Arial" pitchFamily="34" charset="0"/>
              <a:buChar char="•"/>
            </a:pPr>
            <a:r>
              <a:rPr lang="en-AU" sz="2400" b="1" dirty="0" smtClean="0">
                <a:solidFill>
                  <a:schemeClr val="tx1">
                    <a:lumMod val="65000"/>
                    <a:lumOff val="35000"/>
                  </a:schemeClr>
                </a:solidFill>
              </a:rPr>
              <a:t>DAFWA have partnered with research organisation's to help us all better understand how to create change in the community on pest issues.</a:t>
            </a:r>
          </a:p>
          <a:p>
            <a:pPr marL="342900" indent="-342900">
              <a:buFont typeface="Arial" pitchFamily="34" charset="0"/>
              <a:buChar char="•"/>
            </a:pPr>
            <a:endParaRPr lang="en-AU" sz="2400" b="1" dirty="0" smtClean="0">
              <a:solidFill>
                <a:schemeClr val="tx1">
                  <a:lumMod val="65000"/>
                  <a:lumOff val="35000"/>
                </a:schemeClr>
              </a:solidFill>
            </a:endParaRPr>
          </a:p>
          <a:p>
            <a:pPr marL="342900" indent="-342900">
              <a:buFont typeface="Arial" pitchFamily="34" charset="0"/>
              <a:buChar char="•"/>
            </a:pPr>
            <a:endParaRPr lang="en-AU" sz="2400" b="1" dirty="0" smtClean="0">
              <a:solidFill>
                <a:schemeClr val="tx1">
                  <a:lumMod val="65000"/>
                  <a:lumOff val="35000"/>
                </a:schemeClr>
              </a:solidFill>
            </a:endParaRPr>
          </a:p>
          <a:p>
            <a:r>
              <a:rPr lang="en-AU" sz="1600" b="1" dirty="0" smtClean="0">
                <a:solidFill>
                  <a:schemeClr val="tx1">
                    <a:lumMod val="65000"/>
                    <a:lumOff val="35000"/>
                  </a:schemeClr>
                </a:solidFill>
              </a:rPr>
              <a:t/>
            </a:r>
            <a:br>
              <a:rPr lang="en-AU" sz="1600" b="1" dirty="0" smtClean="0">
                <a:solidFill>
                  <a:schemeClr val="tx1">
                    <a:lumMod val="65000"/>
                    <a:lumOff val="35000"/>
                  </a:schemeClr>
                </a:solidFill>
              </a:rPr>
            </a:br>
            <a:r>
              <a:rPr lang="en-AU" sz="1200" dirty="0" smtClean="0"/>
              <a:t/>
            </a:r>
            <a:br>
              <a:rPr lang="en-AU" sz="1200" dirty="0" smtClean="0"/>
            </a:br>
            <a:endParaRPr lang="en-AU" sz="1200" dirty="0">
              <a:solidFill>
                <a:srgbClr val="FF0000"/>
              </a:solidFill>
            </a:endParaRPr>
          </a:p>
        </p:txBody>
      </p:sp>
    </p:spTree>
    <p:extLst>
      <p:ext uri="{BB962C8B-B14F-4D97-AF65-F5344CB8AC3E}">
        <p14:creationId xmlns:p14="http://schemas.microsoft.com/office/powerpoint/2010/main" val="3660096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DAFWA">
  <a:themeElements>
    <a:clrScheme name="DAFWA">
      <a:dk1>
        <a:sysClr val="windowText" lastClr="000000"/>
      </a:dk1>
      <a:lt1>
        <a:sysClr val="window" lastClr="FFFFFF"/>
      </a:lt1>
      <a:dk2>
        <a:srgbClr val="007D57"/>
      </a:dk2>
      <a:lt2>
        <a:srgbClr val="EEECE1"/>
      </a:lt2>
      <a:accent1>
        <a:srgbClr val="007D57"/>
      </a:accent1>
      <a:accent2>
        <a:srgbClr val="FDC82F"/>
      </a:accent2>
      <a:accent3>
        <a:srgbClr val="C75B12"/>
      </a:accent3>
      <a:accent4>
        <a:srgbClr val="A2AD00"/>
      </a:accent4>
      <a:accent5>
        <a:srgbClr val="00B9E4"/>
      </a:accent5>
      <a:accent6>
        <a:srgbClr val="003C69"/>
      </a:accent6>
      <a:hlink>
        <a:srgbClr val="A2AD00"/>
      </a:hlink>
      <a:folHlink>
        <a:srgbClr val="00B9E4"/>
      </a:folHlink>
    </a:clrScheme>
    <a:fontScheme name="DAFW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FWA Green">
  <a:themeElements>
    <a:clrScheme name="DAFWA">
      <a:dk1>
        <a:sysClr val="windowText" lastClr="000000"/>
      </a:dk1>
      <a:lt1>
        <a:sysClr val="window" lastClr="FFFFFF"/>
      </a:lt1>
      <a:dk2>
        <a:srgbClr val="007D57"/>
      </a:dk2>
      <a:lt2>
        <a:srgbClr val="EEECE1"/>
      </a:lt2>
      <a:accent1>
        <a:srgbClr val="007D57"/>
      </a:accent1>
      <a:accent2>
        <a:srgbClr val="FDC82F"/>
      </a:accent2>
      <a:accent3>
        <a:srgbClr val="C75B12"/>
      </a:accent3>
      <a:accent4>
        <a:srgbClr val="A2AD00"/>
      </a:accent4>
      <a:accent5>
        <a:srgbClr val="00B9E4"/>
      </a:accent5>
      <a:accent6>
        <a:srgbClr val="003C69"/>
      </a:accent6>
      <a:hlink>
        <a:srgbClr val="A2AD00"/>
      </a:hlink>
      <a:folHlink>
        <a:srgbClr val="00B9E4"/>
      </a:folHlink>
    </a:clrScheme>
    <a:fontScheme name="DAFW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DAFWA-2013-template_default_basic</Template>
  <TotalTime>576</TotalTime>
  <Words>1685</Words>
  <Application>Microsoft Office PowerPoint</Application>
  <PresentationFormat>On-screen Show (4:3)</PresentationFormat>
  <Paragraphs>156</Paragraphs>
  <Slides>13</Slides>
  <Notes>12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DAFWA</vt:lpstr>
      <vt:lpstr>DAFWA Green</vt:lpstr>
      <vt:lpstr>PowerPoint Presentation</vt:lpstr>
      <vt:lpstr>Content of this presentation</vt:lpstr>
      <vt:lpstr>Needs assessment – why?</vt:lpstr>
      <vt:lpstr>Who was surveyed?</vt:lpstr>
      <vt:lpstr>The questions asked?</vt:lpstr>
      <vt:lpstr>PowerPoint Presentation</vt:lpstr>
      <vt:lpstr>PowerPoint Presentation</vt:lpstr>
      <vt:lpstr>Practical Solutions DAFWA is implementing    </vt:lpstr>
      <vt:lpstr>Practical Solutions DAFWA is implementing    </vt:lpstr>
      <vt:lpstr>Practical Solutions DAFWA is implementing    </vt:lpstr>
      <vt:lpstr>Practical Solutions DAFWA is implementing    </vt:lpstr>
      <vt:lpstr>Thank you Belinda.O’Brien@agric.wa.gov.au</vt:lpstr>
      <vt:lpstr>Practical Solution Proposed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instructions for use</dc:title>
  <dc:creator>Chevon Brooks</dc:creator>
  <cp:lastModifiedBy>Brant, Nick</cp:lastModifiedBy>
  <cp:revision>54</cp:revision>
  <cp:lastPrinted>2013-03-07T05:00:08Z</cp:lastPrinted>
  <dcterms:created xsi:type="dcterms:W3CDTF">2014-05-06T07:47:30Z</dcterms:created>
  <dcterms:modified xsi:type="dcterms:W3CDTF">2017-05-19T07:37:30Z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A1707654</vt:lpwstr>
  </property>
  <property fmtid="{D5CDD505-2E9C-101B-9397-08002B2CF9AE}" pid="4" name="Objective-Title">
    <vt:lpwstr>Belinda O'Brien</vt:lpwstr>
  </property>
  <property fmtid="{D5CDD505-2E9C-101B-9397-08002B2CF9AE}" pid="5" name="Objective-Comment">
    <vt:lpwstr/>
  </property>
  <property fmtid="{D5CDD505-2E9C-101B-9397-08002B2CF9AE}" pid="6" name="Objective-CreationStamp">
    <vt:filetime>2016-10-26T03:33:49Z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2016-10-26T03:33:53Z</vt:filetime>
  </property>
  <property fmtid="{D5CDD505-2E9C-101B-9397-08002B2CF9AE}" pid="11" name="Objective-Owner">
    <vt:lpwstr>CUSACK Amanda</vt:lpwstr>
  </property>
  <property fmtid="{D5CDD505-2E9C-101B-9397-08002B2CF9AE}" pid="12" name="Objective-Path">
    <vt:lpwstr>Objective Global Folder:01. DAFWA:Biosecurity and Regulation (Kevin Chennell):Boosting Biosecurity Defences (RfR)  (Debra Cousins):Boosting Biosecurity Defences (RfR)  (Debra Cousins):09 Transforming Regional Biosecurity Response:06 Communications/Events/</vt:lpwstr>
  </property>
  <property fmtid="{D5CDD505-2E9C-101B-9397-08002B2CF9AE}" pid="13" name="Objective-Parent">
    <vt:lpwstr>Transforming Regional Biosecurity Stateholder Forums 2016 presentations</vt:lpwstr>
  </property>
  <property fmtid="{D5CDD505-2E9C-101B-9397-08002B2CF9AE}" pid="14" name="Objective-State">
    <vt:lpwstr>Being Drafted</vt:lpwstr>
  </property>
  <property fmtid="{D5CDD505-2E9C-101B-9397-08002B2CF9AE}" pid="15" name="Objective-Version">
    <vt:lpwstr>0.1</vt:lpwstr>
  </property>
  <property fmtid="{D5CDD505-2E9C-101B-9397-08002B2CF9AE}" pid="16" name="Objective-VersionNumber">
    <vt:r8>1</vt:r8>
  </property>
  <property fmtid="{D5CDD505-2E9C-101B-9397-08002B2CF9AE}" pid="17" name="Objective-VersionComment">
    <vt:lpwstr>First version</vt:lpwstr>
  </property>
  <property fmtid="{D5CDD505-2E9C-101B-9397-08002B2CF9AE}" pid="18" name="Objective-FileNumber">
    <vt:lpwstr/>
  </property>
  <property fmtid="{D5CDD505-2E9C-101B-9397-08002B2CF9AE}" pid="19" name="Objective-Classification">
    <vt:lpwstr>[Inherited - Internal Information]</vt:lpwstr>
  </property>
  <property fmtid="{D5CDD505-2E9C-101B-9397-08002B2CF9AE}" pid="20" name="Objective-Caveats">
    <vt:lpwstr/>
  </property>
  <property fmtid="{D5CDD505-2E9C-101B-9397-08002B2CF9AE}" pid="21" name="Objective-Date Written [system]">
    <vt:lpwstr/>
  </property>
  <property fmtid="{D5CDD505-2E9C-101B-9397-08002B2CF9AE}" pid="22" name="Objective-Author (if other than you) [system]">
    <vt:lpwstr/>
  </property>
  <property fmtid="{D5CDD505-2E9C-101B-9397-08002B2CF9AE}" pid="23" name="Objective-Organisation [system]">
    <vt:lpwstr/>
  </property>
  <property fmtid="{D5CDD505-2E9C-101B-9397-08002B2CF9AE}" pid="24" name="Objective-Abstract / descriptors [system]">
    <vt:lpwstr/>
  </property>
  <property fmtid="{D5CDD505-2E9C-101B-9397-08002B2CF9AE}" pid="25" name="Objective-Allow Intranet Search [system]">
    <vt:bool>false</vt:bool>
  </property>
  <property fmtid="{D5CDD505-2E9C-101B-9397-08002B2CF9AE}" pid="26" name="Objective-Connect Creator [system]">
    <vt:lpwstr>belinda.o'brien@agric.wa.gov.au</vt:lpwstr>
  </property>
</Properties>
</file>